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62"/>
  </p:notesMasterIdLst>
  <p:handoutMasterIdLst>
    <p:handoutMasterId r:id="rId63"/>
  </p:handoutMasterIdLst>
  <p:sldIdLst>
    <p:sldId id="262" r:id="rId2"/>
    <p:sldId id="269" r:id="rId3"/>
    <p:sldId id="268" r:id="rId4"/>
    <p:sldId id="256" r:id="rId5"/>
    <p:sldId id="298" r:id="rId6"/>
    <p:sldId id="271" r:id="rId7"/>
    <p:sldId id="272" r:id="rId8"/>
    <p:sldId id="318" r:id="rId9"/>
    <p:sldId id="273" r:id="rId10"/>
    <p:sldId id="274" r:id="rId11"/>
    <p:sldId id="322" r:id="rId12"/>
    <p:sldId id="323" r:id="rId13"/>
    <p:sldId id="275" r:id="rId14"/>
    <p:sldId id="276" r:id="rId15"/>
    <p:sldId id="278" r:id="rId16"/>
    <p:sldId id="363" r:id="rId17"/>
    <p:sldId id="279" r:id="rId18"/>
    <p:sldId id="300" r:id="rId19"/>
    <p:sldId id="299" r:id="rId20"/>
    <p:sldId id="282" r:id="rId21"/>
    <p:sldId id="326" r:id="rId22"/>
    <p:sldId id="283" r:id="rId23"/>
    <p:sldId id="325" r:id="rId24"/>
    <p:sldId id="328" r:id="rId25"/>
    <p:sldId id="329" r:id="rId26"/>
    <p:sldId id="359" r:id="rId27"/>
    <p:sldId id="360" r:id="rId28"/>
    <p:sldId id="361" r:id="rId29"/>
    <p:sldId id="330" r:id="rId30"/>
    <p:sldId id="331" r:id="rId31"/>
    <p:sldId id="332" r:id="rId32"/>
    <p:sldId id="333" r:id="rId33"/>
    <p:sldId id="334" r:id="rId34"/>
    <p:sldId id="284" r:id="rId35"/>
    <p:sldId id="285" r:id="rId36"/>
    <p:sldId id="296" r:id="rId37"/>
    <p:sldId id="295" r:id="rId38"/>
    <p:sldId id="288" r:id="rId39"/>
    <p:sldId id="297" r:id="rId40"/>
    <p:sldId id="303" r:id="rId41"/>
    <p:sldId id="301" r:id="rId42"/>
    <p:sldId id="308" r:id="rId43"/>
    <p:sldId id="362" r:id="rId44"/>
    <p:sldId id="365" r:id="rId45"/>
    <p:sldId id="309" r:id="rId46"/>
    <p:sldId id="314" r:id="rId47"/>
    <p:sldId id="317" r:id="rId48"/>
    <p:sldId id="315" r:id="rId49"/>
    <p:sldId id="316" r:id="rId50"/>
    <p:sldId id="367" r:id="rId51"/>
    <p:sldId id="368" r:id="rId52"/>
    <p:sldId id="369" r:id="rId53"/>
    <p:sldId id="370" r:id="rId54"/>
    <p:sldId id="372" r:id="rId55"/>
    <p:sldId id="373" r:id="rId56"/>
    <p:sldId id="374" r:id="rId57"/>
    <p:sldId id="375" r:id="rId58"/>
    <p:sldId id="376" r:id="rId59"/>
    <p:sldId id="377" r:id="rId60"/>
    <p:sldId id="378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8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94643" autoAdjust="0"/>
  </p:normalViewPr>
  <p:slideViewPr>
    <p:cSldViewPr>
      <p:cViewPr varScale="1">
        <p:scale>
          <a:sx n="70" d="100"/>
          <a:sy n="70" d="100"/>
        </p:scale>
        <p:origin x="14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B5099-9CBE-4209-9661-5FF40D7347DB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54D37-B5E3-4EB0-BD43-E528FB7291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5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94646D-F5BE-430D-9781-E5F1525AEB96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363EB-E54C-4D66-9F04-75A8FEA40A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7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FD6607F-CCD8-44F7-A1C5-8504977E45DE}" type="slidenum">
              <a:rPr lang="fr-FR" altLang="en-US" sz="1200"/>
              <a:pPr eaLnBrk="1" hangingPunct="1"/>
              <a:t>2</a:t>
            </a:fld>
            <a:endParaRPr lang="fr-FR" altLang="en-US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18179617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63EB-E54C-4D66-9F04-75A8FEA40AD8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20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63EB-E54C-4D66-9F04-75A8FEA40AD8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639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63EB-E54C-4D66-9F04-75A8FEA40AD8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03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6FBF9D7-075E-440C-9DE9-0C4D8472A3DA}" type="slidenum">
              <a:rPr lang="fr-FR" altLang="en-US" sz="1200"/>
              <a:pPr eaLnBrk="1" hangingPunct="1"/>
              <a:t>3</a:t>
            </a:fld>
            <a:endParaRPr lang="fr-FR" altLang="en-US" sz="120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996012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63EB-E54C-4D66-9F04-75A8FEA40AD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42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63EB-E54C-4D66-9F04-75A8FEA40AD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65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63EB-E54C-4D66-9F04-75A8FEA40AD8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97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63EB-E54C-4D66-9F04-75A8FEA40AD8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81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63EB-E54C-4D66-9F04-75A8FEA40AD8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61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63EB-E54C-4D66-9F04-75A8FEA40AD8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50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63EB-E54C-4D66-9F04-75A8FEA40AD8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613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CA555-8125-4E6E-A1AB-EB872B10EFF7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CF1A-02CE-476D-95C9-D4305A8159C0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44E4-4686-4472-B5A8-90F92275C013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6438-8CE9-4F97-9719-90F61319C1F3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5D4C-4B0A-4FB4-8EB6-69DB56514E60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0707-6FE2-4E20-A576-78F5A62B4B28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D22A6-3936-4E6E-8EB2-BC85FDACBBB7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39EA4-622B-42AF-B132-0E81EB8FC9C7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24000" cy="365125"/>
          </a:xfrm>
        </p:spPr>
        <p:txBody>
          <a:bodyPr/>
          <a:lstStyle/>
          <a:p>
            <a:fld id="{06AB496E-D40B-43EA-9AD8-A07D160EC156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90800" y="6172200"/>
            <a:ext cx="4191000" cy="5175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6600" y="6356350"/>
            <a:ext cx="1600200" cy="365125"/>
          </a:xfrm>
        </p:spPr>
        <p:txBody>
          <a:bodyPr/>
          <a:lstStyle/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24000" cy="365125"/>
          </a:xfrm>
        </p:spPr>
        <p:txBody>
          <a:bodyPr/>
          <a:lstStyle/>
          <a:p>
            <a:fld id="{A64C2704-43BE-40EE-884B-96FDD2E6ACBC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62200" y="6356350"/>
            <a:ext cx="4648200" cy="365125"/>
          </a:xfrm>
        </p:spPr>
        <p:txBody>
          <a:bodyPr/>
          <a:lstStyle/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15200" y="6356350"/>
            <a:ext cx="1371600" cy="365125"/>
          </a:xfrm>
        </p:spPr>
        <p:txBody>
          <a:bodyPr/>
          <a:lstStyle/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2"/>
          <p:cNvSpPr txBox="1">
            <a:spLocks/>
          </p:cNvSpPr>
          <p:nvPr userDrawn="1"/>
        </p:nvSpPr>
        <p:spPr>
          <a:xfrm>
            <a:off x="2590800" y="6172200"/>
            <a:ext cx="4191000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МОДУЛ  ’’Право и политике Европске Уније</a:t>
            </a:r>
            <a:r>
              <a:rPr kumimoji="0" lang="sr-Latn-C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  <a:endParaRPr kumimoji="0" lang="sr-Cyrl-RS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13.</a:t>
            </a:r>
            <a:r>
              <a:rPr kumimoji="0" lang="sr-Latn-C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sr-Cyrl-R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фебруар – 07</a:t>
            </a:r>
            <a:r>
              <a:rPr kumimoji="0" lang="sr-Latn-C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sr-Cyrl-R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март 2015, Нови Сад</a:t>
            </a:r>
            <a:endParaRPr kumimoji="0" lang="en-GB" sz="1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371600" cy="365125"/>
          </a:xfrm>
        </p:spPr>
        <p:txBody>
          <a:bodyPr/>
          <a:lstStyle/>
          <a:p>
            <a:fld id="{EA23284F-432F-4312-9103-3934E57F0D90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48400"/>
            <a:ext cx="4953000" cy="473075"/>
          </a:xfrm>
        </p:spPr>
        <p:txBody>
          <a:bodyPr/>
          <a:lstStyle/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15200" y="6356350"/>
            <a:ext cx="1371600" cy="365125"/>
          </a:xfrm>
        </p:spPr>
        <p:txBody>
          <a:bodyPr/>
          <a:lstStyle/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2"/>
          <p:cNvSpPr txBox="1">
            <a:spLocks/>
          </p:cNvSpPr>
          <p:nvPr userDrawn="1"/>
        </p:nvSpPr>
        <p:spPr>
          <a:xfrm>
            <a:off x="2590800" y="6172200"/>
            <a:ext cx="3962400" cy="517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МОДУЛ  ’’Право и политике Европске Уније</a:t>
            </a:r>
            <a:r>
              <a:rPr kumimoji="0" lang="sr-Latn-C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  <a:endParaRPr kumimoji="0" lang="sr-Cyrl-R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13.</a:t>
            </a:r>
            <a:r>
              <a:rPr kumimoji="0" lang="sr-Latn-C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фебруар – 07</a:t>
            </a:r>
            <a:r>
              <a:rPr kumimoji="0" lang="sr-Latn-C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sr-Cyrl-R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март 2015, Нови Сад</a:t>
            </a: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AD86-A8AD-4595-96B4-210EB227287E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  МОДУЛ  ’’Право и политике Европске Уније” 13. фебруар – 07. март 2015, Нови Сад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C2ECE-98FF-4FA0-A7C5-9521FAF89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sz="3600" b="1" dirty="0" smtClean="0">
                <a:solidFill>
                  <a:srgbClr val="FF0000"/>
                </a:solidFill>
              </a:rPr>
              <a:t>USLOVI ZA ČLANSTVO </a:t>
            </a:r>
            <a:r>
              <a:rPr lang="bs-Latn-BA" sz="3600" b="1" dirty="0" smtClean="0">
                <a:solidFill>
                  <a:srgbClr val="FF0000"/>
                </a:solidFill>
              </a:rPr>
              <a:t>U EU</a:t>
            </a:r>
            <a:endParaRPr lang="en-GB" sz="36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bs-Latn-BA" sz="3600" dirty="0" smtClean="0"/>
              <a:t>UPOREDNA ISKUSTVA I SLUČAJ SRBIJE</a:t>
            </a:r>
            <a:endParaRPr lang="en-GB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888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bs-Latn-BA" sz="10400" b="1" dirty="0" smtClean="0">
                <a:solidFill>
                  <a:srgbClr val="FF0000"/>
                </a:solidFill>
              </a:rPr>
              <a:t>DODATNI</a:t>
            </a:r>
            <a:r>
              <a:rPr lang="en-GB" sz="10400" b="1" dirty="0" smtClean="0">
                <a:solidFill>
                  <a:srgbClr val="FF0000"/>
                </a:solidFill>
              </a:rPr>
              <a:t> </a:t>
            </a:r>
            <a:r>
              <a:rPr lang="en-GB" sz="10400" b="1" dirty="0" smtClean="0">
                <a:solidFill>
                  <a:srgbClr val="FF0000"/>
                </a:solidFill>
              </a:rPr>
              <a:t>USLOVI ZA ČLANSTVO U EU - SAMIT U KOPENHAGENU (1993)</a:t>
            </a:r>
            <a:r>
              <a:rPr lang="en-GB" sz="10400" b="1" dirty="0" smtClean="0"/>
              <a:t>:</a:t>
            </a:r>
          </a:p>
          <a:p>
            <a:pPr>
              <a:lnSpc>
                <a:spcPct val="90000"/>
              </a:lnSpc>
            </a:pPr>
            <a:r>
              <a:rPr lang="hr-HR" altLang="en-US" sz="10400" b="1" dirty="0" smtClean="0"/>
              <a:t>E</a:t>
            </a:r>
            <a:r>
              <a:rPr lang="en-GB" altLang="en-US" sz="10400" b="1" dirty="0" smtClean="0"/>
              <a:t>VROPSKI SAVET USTANOVIO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DODATNE</a:t>
            </a:r>
            <a:r>
              <a:rPr lang="en-GB" altLang="en-US" sz="10400" b="1" dirty="0" smtClean="0"/>
              <a:t> KRITERIJUME ZA PRIJEM U EU. </a:t>
            </a:r>
          </a:p>
          <a:p>
            <a:pPr>
              <a:lnSpc>
                <a:spcPct val="90000"/>
              </a:lnSpc>
            </a:pPr>
            <a:r>
              <a:rPr lang="en-GB" altLang="en-US" sz="10400" b="1" dirty="0" smtClean="0"/>
              <a:t>DODATNI KRITERIJUMI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NISU</a:t>
            </a:r>
            <a:r>
              <a:rPr lang="en-GB" altLang="en-US" sz="10400" b="1" dirty="0" smtClean="0"/>
              <a:t> PREDVIĐENI OSNIVAČKIM SPORAZUMIMA – POLITIČKA ODLUKA. </a:t>
            </a:r>
          </a:p>
          <a:p>
            <a:pPr>
              <a:lnSpc>
                <a:spcPct val="90000"/>
              </a:lnSpc>
            </a:pPr>
            <a:r>
              <a:rPr lang="en-GB" altLang="en-US" sz="10400" b="1" dirty="0" smtClean="0"/>
              <a:t>U TOM TRENUTKU EVROPSKI SAVET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NIJE</a:t>
            </a:r>
            <a:r>
              <a:rPr lang="en-GB" altLang="en-US" sz="10400" b="1" dirty="0" smtClean="0"/>
              <a:t> DEO FORMALNE STRUKTURE ODLUČIVANJA U EU: </a:t>
            </a:r>
          </a:p>
          <a:p>
            <a:pPr>
              <a:lnSpc>
                <a:spcPct val="90000"/>
              </a:lnSpc>
            </a:pPr>
            <a:r>
              <a:rPr lang="en-GB" altLang="en-US" sz="10400" b="1" dirty="0" smtClean="0"/>
              <a:t>ČINILI GA ŠEFOVI DRŽAVA I VLADA KOJI SU SE OKUPLJAJU JEDANPUT GODIŠNJE I PRETRESAJU NAJZNAČAJNIJA PITANJA OD ZNAČAJA ZA EU. </a:t>
            </a:r>
          </a:p>
          <a:p>
            <a:pPr>
              <a:lnSpc>
                <a:spcPct val="90000"/>
              </a:lnSpc>
            </a:pPr>
            <a:r>
              <a:rPr lang="en-GB" altLang="en-US" sz="10400" b="1" dirty="0" smtClean="0"/>
              <a:t>TEK OD LISABONSKOG SPORAZUMA (2009) EVROPSKI SAVET FORMALNO POSTAO DEO STRUKTURE ODLUČIVANJA U EU.</a:t>
            </a:r>
            <a:endParaRPr lang="hr-HR" altLang="en-US" sz="10400" b="1" dirty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5585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dirty="0" smtClean="0">
                <a:solidFill>
                  <a:srgbClr val="FF0000"/>
                </a:solidFill>
              </a:rPr>
              <a:t> </a:t>
            </a:r>
            <a:r>
              <a:rPr lang="en-GB" sz="11200" b="1" dirty="0" smtClean="0">
                <a:solidFill>
                  <a:srgbClr val="FF0000"/>
                </a:solidFill>
              </a:rPr>
              <a:t>SAMIT U KOPENHAGENU </a:t>
            </a:r>
            <a:r>
              <a:rPr lang="en-GB" sz="11200" b="1" dirty="0" smtClean="0"/>
              <a:t>– </a:t>
            </a:r>
            <a:r>
              <a:rPr lang="en-GB" sz="11200" b="1" dirty="0" smtClean="0">
                <a:solidFill>
                  <a:srgbClr val="FF0000"/>
                </a:solidFill>
              </a:rPr>
              <a:t>TRI NOVA KRITERIJUMA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1200" b="1" dirty="0"/>
              <a:t>	</a:t>
            </a:r>
            <a:endParaRPr lang="hr-HR" altLang="en-US" sz="11200" b="1" dirty="0"/>
          </a:p>
          <a:p>
            <a:pPr>
              <a:lnSpc>
                <a:spcPct val="90000"/>
              </a:lnSpc>
            </a:pPr>
            <a:r>
              <a:rPr lang="hr-HR" altLang="en-US" sz="11200" b="1" dirty="0" smtClean="0">
                <a:solidFill>
                  <a:srgbClr val="FF0000"/>
                </a:solidFill>
              </a:rPr>
              <a:t>P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OLITIČKI KRITERIJUM</a:t>
            </a:r>
            <a:r>
              <a:rPr lang="hr-HR" altLang="en-US" sz="11200" b="1" dirty="0" smtClean="0"/>
              <a:t>: </a:t>
            </a:r>
            <a:r>
              <a:rPr lang="en-GB" altLang="en-US" sz="11200" b="1" dirty="0" smtClean="0"/>
              <a:t>STABILNOST INSTITUCIJA KOJE GARANTUJU DEMOKRATIJU, PRAVNU DRŽAVU, ZAŠTITU OSNOVNIH LJUDSKIH PRAVA I ZAŠTITU MANJINA.</a:t>
            </a:r>
            <a:endParaRPr lang="hr-HR" altLang="en-US" sz="11200" b="1" dirty="0"/>
          </a:p>
          <a:p>
            <a:pPr>
              <a:lnSpc>
                <a:spcPct val="90000"/>
              </a:lnSpc>
            </a:pPr>
            <a:r>
              <a:rPr lang="hr-HR" altLang="en-US" sz="11200" b="1" dirty="0" smtClean="0">
                <a:solidFill>
                  <a:srgbClr val="FF0000"/>
                </a:solidFill>
              </a:rPr>
              <a:t>E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KONOMSKI KRITERIJUM</a:t>
            </a:r>
            <a:r>
              <a:rPr lang="hr-HR" altLang="en-US" sz="11200" b="1" dirty="0" smtClean="0"/>
              <a:t>: P</a:t>
            </a:r>
            <a:r>
              <a:rPr lang="en-GB" altLang="en-US" sz="11200" b="1" dirty="0" smtClean="0"/>
              <a:t>OSTOJANJE FUNKCIONALNE TRŽIŠNE EKONOMIJE KOJA MOŽE DA IZDRŽI SLOBODNU UTAKMICU SA EU</a:t>
            </a:r>
            <a:r>
              <a:rPr lang="hr-HR" altLang="en-US" sz="11200" b="1" dirty="0" smtClean="0"/>
              <a:t>.</a:t>
            </a:r>
            <a:endParaRPr lang="hr-HR" altLang="en-US" sz="11200" b="1" dirty="0"/>
          </a:p>
          <a:p>
            <a:pPr>
              <a:lnSpc>
                <a:spcPct val="90000"/>
              </a:lnSpc>
            </a:pPr>
            <a:r>
              <a:rPr lang="en-GB" altLang="en-US" sz="11200" b="1" dirty="0" smtClean="0">
                <a:solidFill>
                  <a:srgbClr val="FF0000"/>
                </a:solidFill>
              </a:rPr>
              <a:t>INSTITUCIONALNI KRITERIJUM</a:t>
            </a:r>
            <a:r>
              <a:rPr lang="hr-HR" altLang="en-US" sz="11200" b="1" dirty="0" smtClean="0"/>
              <a:t>: </a:t>
            </a:r>
            <a:r>
              <a:rPr lang="en-GB" altLang="en-US" sz="11200" b="1" dirty="0" smtClean="0"/>
              <a:t>SPOSOBNOST ORGANA DRŽAVE DA EFIKASNO PRIMENJUJU PRAVNI SISTEM EU</a:t>
            </a:r>
            <a:r>
              <a:rPr lang="hr-HR" altLang="en-US" sz="11200" b="1" dirty="0" smtClean="0"/>
              <a:t>  </a:t>
            </a:r>
            <a:r>
              <a:rPr lang="hr-HR" altLang="en-US" sz="11200" b="1" dirty="0"/>
              <a:t>(</a:t>
            </a:r>
            <a:r>
              <a:rPr lang="hr-HR" altLang="en-US" sz="11200" b="1" i="1" dirty="0"/>
              <a:t>acquis communautaire</a:t>
            </a:r>
            <a:r>
              <a:rPr lang="hr-HR" altLang="en-US" sz="11200" b="1" dirty="0" smtClean="0"/>
              <a:t>)</a:t>
            </a:r>
            <a:r>
              <a:rPr lang="en-GB" altLang="en-US" sz="11200" b="1" dirty="0" smtClean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9600" b="1" dirty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781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2800" b="1" dirty="0" smtClean="0">
                <a:solidFill>
                  <a:srgbClr val="FF0000"/>
                </a:solidFill>
              </a:rPr>
              <a:t>SAMIT U MADRIDU (1995)</a:t>
            </a:r>
          </a:p>
          <a:p>
            <a:pPr marL="0" indent="0">
              <a:buNone/>
            </a:pPr>
            <a:endParaRPr lang="en-GB" sz="12800" b="1" dirty="0" smtClean="0"/>
          </a:p>
          <a:p>
            <a:pPr>
              <a:lnSpc>
                <a:spcPct val="90000"/>
              </a:lnSpc>
            </a:pPr>
            <a:r>
              <a:rPr lang="en-GB" altLang="en-US" sz="12800" b="1" dirty="0" smtClean="0"/>
              <a:t>EVROPSKI SAVET DODATNO PRECIZIRAO </a:t>
            </a:r>
            <a:r>
              <a:rPr lang="en-GB" altLang="en-US" sz="12800" b="1" dirty="0" smtClean="0">
                <a:solidFill>
                  <a:srgbClr val="FF0000"/>
                </a:solidFill>
              </a:rPr>
              <a:t>INSTITUCIONALNI</a:t>
            </a:r>
            <a:r>
              <a:rPr lang="en-GB" altLang="en-US" sz="12800" b="1" dirty="0" smtClean="0"/>
              <a:t> KRITERIJUM ZA ČLANSTVO: </a:t>
            </a:r>
            <a:endParaRPr lang="hr-HR" altLang="en-US" sz="12800" b="1" dirty="0"/>
          </a:p>
          <a:p>
            <a:pPr>
              <a:lnSpc>
                <a:spcPct val="90000"/>
              </a:lnSpc>
            </a:pPr>
            <a:r>
              <a:rPr lang="en-GB" altLang="en-US" sz="12800" b="1" dirty="0"/>
              <a:t>SPOSOBNOST ORGANA DRŽAVE DA EFIKASNO PRIMENJUJU PRAVNI SISTEM </a:t>
            </a:r>
            <a:r>
              <a:rPr lang="en-GB" altLang="en-US" sz="12800" b="1" dirty="0" smtClean="0"/>
              <a:t>EU OCENJUJE SE NA OSNOVU PROCENE </a:t>
            </a:r>
            <a:r>
              <a:rPr lang="en-GB" altLang="en-US" sz="12800" b="1" dirty="0" smtClean="0">
                <a:solidFill>
                  <a:srgbClr val="FF0000"/>
                </a:solidFill>
              </a:rPr>
              <a:t>JAVNE</a:t>
            </a:r>
            <a:r>
              <a:rPr lang="en-GB" altLang="en-US" sz="12800" b="1" dirty="0" smtClean="0"/>
              <a:t> UPRAVE I </a:t>
            </a:r>
            <a:r>
              <a:rPr lang="en-GB" altLang="en-US" sz="12800" b="1" dirty="0" smtClean="0">
                <a:solidFill>
                  <a:srgbClr val="FF0000"/>
                </a:solidFill>
              </a:rPr>
              <a:t>SUDSKOG</a:t>
            </a:r>
            <a:r>
              <a:rPr lang="en-GB" altLang="en-US" sz="12800" b="1" dirty="0" smtClean="0"/>
              <a:t> SISTEMA U ZEMLJI KANDIDATU. </a:t>
            </a:r>
          </a:p>
          <a:p>
            <a:pPr>
              <a:lnSpc>
                <a:spcPct val="90000"/>
              </a:lnSpc>
            </a:pPr>
            <a:endParaRPr lang="hr-HR" altLang="en-US" sz="12800" b="1" dirty="0"/>
          </a:p>
          <a:p>
            <a:pPr marL="0" indent="0">
              <a:buNone/>
            </a:pPr>
            <a:endParaRPr lang="en-GB" sz="12000" b="1" dirty="0" smtClean="0"/>
          </a:p>
          <a:p>
            <a:pPr marL="0" indent="0">
              <a:buNone/>
            </a:pPr>
            <a:endParaRPr lang="en-GB" sz="120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987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0400" b="1" dirty="0" smtClean="0"/>
              <a:t> </a:t>
            </a:r>
            <a:r>
              <a:rPr lang="en-GB" sz="9600" b="1" dirty="0" smtClean="0">
                <a:solidFill>
                  <a:srgbClr val="FF0000"/>
                </a:solidFill>
              </a:rPr>
              <a:t>SAMIT U ESENU (1995)</a:t>
            </a:r>
            <a:endParaRPr lang="en-GB" sz="9600" b="1" dirty="0" smtClean="0"/>
          </a:p>
          <a:p>
            <a:r>
              <a:rPr lang="en-GB" sz="9600" b="1" dirty="0" smtClean="0"/>
              <a:t>EVROPSKI SAVET: </a:t>
            </a:r>
          </a:p>
          <a:p>
            <a:r>
              <a:rPr lang="en-GB" altLang="en-US" sz="9600" b="1" dirty="0" smtClean="0">
                <a:solidFill>
                  <a:srgbClr val="FF0000"/>
                </a:solidFill>
              </a:rPr>
              <a:t>REGIONALNA</a:t>
            </a:r>
            <a:r>
              <a:rPr lang="en-GB" altLang="en-US" sz="9600" b="1" dirty="0" smtClean="0"/>
              <a:t> SARADNJA I SARADNJA SA SUSEDNIM DRŽAVAMA TAKOĐE USLOV ZA ČLANSTVO – U UNIJU BEZ TERITORIJALNIH SPOROVA (KIPAR).  </a:t>
            </a:r>
          </a:p>
          <a:p>
            <a:r>
              <a:rPr lang="en-GB" altLang="en-US" sz="9600" b="1" dirty="0" smtClean="0"/>
              <a:t>EU SEBI NAMETNULA DODATNI USLOV ZA ZEMLJE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JUGOISTOČNE</a:t>
            </a:r>
            <a:r>
              <a:rPr lang="en-GB" altLang="en-US" sz="9600" b="1" dirty="0" smtClean="0"/>
              <a:t> EVROPE </a:t>
            </a:r>
            <a:r>
              <a:rPr lang="hr-HR" altLang="en-US" sz="9600" b="1" dirty="0" smtClean="0"/>
              <a:t> </a:t>
            </a:r>
            <a:r>
              <a:rPr lang="en-GB" altLang="en-US" sz="9600" b="1" dirty="0" smtClean="0"/>
              <a:t>(ZAPADNI BALKAN I TURSKA)</a:t>
            </a:r>
            <a:r>
              <a:rPr lang="hr-HR" altLang="en-US" sz="9600" b="1" dirty="0" smtClean="0"/>
              <a:t>:</a:t>
            </a:r>
            <a:endParaRPr lang="en-GB" altLang="en-US" sz="9600" b="1" dirty="0" smtClean="0"/>
          </a:p>
          <a:p>
            <a:r>
              <a:rPr lang="en-GB" altLang="en-US" sz="9600" b="1" dirty="0" smtClean="0"/>
              <a:t>SPOSOBNOST UNIJE DA PRIHVATI NOVE ČLANOVE, ZADRŽAVAJUĆI ISTOVREMENO MOMENTUM EVROPSKIH INTEGRACIJA. </a:t>
            </a:r>
          </a:p>
          <a:p>
            <a:r>
              <a:rPr lang="en-GB" altLang="en-US" sz="9600" b="1" dirty="0">
                <a:solidFill>
                  <a:srgbClr val="FF0000"/>
                </a:solidFill>
              </a:rPr>
              <a:t>SAMIT U LUKSEMBURGU (1997</a:t>
            </a:r>
            <a:r>
              <a:rPr lang="en-GB" altLang="en-US" sz="9600" b="1" dirty="0"/>
              <a:t>): ISPUNJAVANJE POLITIČKIH KRITERIJUMA PREDUSLOV ZA OTVARANJE PROCESA PREGOVORA (</a:t>
            </a:r>
            <a:r>
              <a:rPr lang="en-GB" altLang="en-US" sz="9600" b="1" i="1" dirty="0" err="1"/>
              <a:t>ali</a:t>
            </a:r>
            <a:r>
              <a:rPr lang="en-GB" altLang="en-US" sz="9600" b="1" i="1" dirty="0"/>
              <a:t> ne </a:t>
            </a:r>
            <a:r>
              <a:rPr lang="en-GB" altLang="en-US" sz="9600" b="1" i="1" dirty="0" err="1"/>
              <a:t>nužno</a:t>
            </a:r>
            <a:r>
              <a:rPr lang="en-GB" altLang="en-US" sz="9600" b="1" i="1" dirty="0"/>
              <a:t> </a:t>
            </a:r>
            <a:r>
              <a:rPr lang="en-GB" altLang="en-US" sz="9600" b="1" i="1" dirty="0" err="1"/>
              <a:t>i</a:t>
            </a:r>
            <a:r>
              <a:rPr lang="en-GB" altLang="en-US" sz="9600" b="1" i="1" dirty="0"/>
              <a:t> </a:t>
            </a:r>
            <a:r>
              <a:rPr lang="en-GB" altLang="en-US" sz="9600" b="1" i="1" dirty="0" err="1"/>
              <a:t>jedini</a:t>
            </a:r>
            <a:r>
              <a:rPr lang="en-GB" altLang="en-US" sz="9600" b="1" dirty="0"/>
              <a:t>). </a:t>
            </a:r>
          </a:p>
          <a:p>
            <a:endParaRPr lang="en-US" altLang="en-US" sz="9600" b="1" dirty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1200" dirty="0"/>
              <a:t>	</a:t>
            </a:r>
            <a:endParaRPr lang="en-GB" sz="112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826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GB" altLang="en-US" sz="12800" dirty="0" smtClean="0"/>
          </a:p>
          <a:p>
            <a:pPr>
              <a:lnSpc>
                <a:spcPct val="80000"/>
              </a:lnSpc>
            </a:pPr>
            <a:r>
              <a:rPr lang="en-GB" altLang="en-US" sz="11200" b="1" dirty="0" smtClean="0">
                <a:solidFill>
                  <a:schemeClr val="bg1"/>
                </a:solidFill>
              </a:rPr>
              <a:t>DO LISABONSKOG UGOVORA (2009) ČLANSTVO 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NEPOVRATNI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 PROCES . </a:t>
            </a:r>
          </a:p>
          <a:p>
            <a:pPr>
              <a:lnSpc>
                <a:spcPct val="80000"/>
              </a:lnSpc>
            </a:pPr>
            <a:r>
              <a:rPr lang="hr-HR" altLang="en-US" sz="11200" b="1" dirty="0" smtClean="0">
                <a:solidFill>
                  <a:schemeClr val="bg1"/>
                </a:solidFill>
              </a:rPr>
              <a:t>L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ISABONSKI UGOVOR</a:t>
            </a:r>
            <a:r>
              <a:rPr lang="en-GB" altLang="en-US" sz="11200" b="1" dirty="0">
                <a:solidFill>
                  <a:schemeClr val="bg1"/>
                </a:solidFill>
              </a:rPr>
              <a:t> 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PO PRVI PUT PREDVIĐA MOGUĆNOST DA ZEMLJA ČLANICA 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DOBROVOLJNO 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NAPUSTI UNIJU (ČL. 50).</a:t>
            </a:r>
            <a:endParaRPr lang="hr-HR" altLang="en-US" sz="112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1200" b="1" dirty="0" smtClean="0"/>
              <a:t>ZEMLJA KOJA ŽELI DA NAPUSTI UNIJU MORA O TOME DA OBAVESTI EVROPSKI SAVET KOJI VODI PREGOVORE I ZAKLJUČUJE SPORAZUM SA TOM ZEMLJOM. </a:t>
            </a:r>
            <a:endParaRPr lang="hr-HR" altLang="en-US" sz="11200" b="1" dirty="0"/>
          </a:p>
          <a:p>
            <a:pPr>
              <a:lnSpc>
                <a:spcPct val="80000"/>
              </a:lnSpc>
            </a:pPr>
            <a:r>
              <a:rPr lang="en-GB" altLang="en-US" sz="11200" b="1" dirty="0" smtClean="0"/>
              <a:t>ZEMLJA ČLANICA 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NE MOŽE </a:t>
            </a:r>
            <a:r>
              <a:rPr lang="en-GB" altLang="en-US" sz="11200" b="1" dirty="0" smtClean="0"/>
              <a:t>BITI IZBAČENA IZ UNIJE, ALI MOŽE BITI LIŠENA PRAVA GLASA U SAVETU EVROPSKE UNIJE (SAVET MINISTARA), U SLUČAJU VISEKRATNE I NAROČITO TEŠKE POVREDE OSNOVNIH PRINCIPA UNIJE.</a:t>
            </a:r>
          </a:p>
          <a:p>
            <a:pPr marL="0" indent="0">
              <a:lnSpc>
                <a:spcPct val="80000"/>
              </a:lnSpc>
              <a:buNone/>
            </a:pPr>
            <a:endParaRPr lang="hr-HR" altLang="en-US" sz="112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707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bs-Latn-BA" altLang="en-US" sz="10400" b="1" dirty="0" smtClean="0">
                <a:solidFill>
                  <a:srgbClr val="FF0000"/>
                </a:solidFill>
              </a:rPr>
              <a:t>2.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POSTUPAK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PRIJEMA U ČLANSTVO EU</a:t>
            </a:r>
            <a:endParaRPr lang="en-GB" altLang="en-US" sz="10400" b="1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104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/>
              <a:t>1)   </a:t>
            </a:r>
            <a:r>
              <a:rPr lang="hr-HR" altLang="en-US" sz="10400" b="1" dirty="0" smtClean="0"/>
              <a:t>I</a:t>
            </a:r>
            <a:r>
              <a:rPr lang="en-GB" altLang="en-US" sz="10400" b="1" dirty="0" smtClean="0"/>
              <a:t>SKAZNA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ŽELJA</a:t>
            </a:r>
            <a:r>
              <a:rPr lang="en-GB" altLang="en-US" sz="10400" b="1" dirty="0" smtClean="0"/>
              <a:t> ZA ČLANSTVO U EU</a:t>
            </a:r>
            <a:r>
              <a:rPr lang="en-GB" altLang="en-US" sz="10400" b="1" dirty="0"/>
              <a:t> </a:t>
            </a:r>
            <a:r>
              <a:rPr lang="en-GB" altLang="en-US" sz="10400" b="1" dirty="0" smtClean="0"/>
              <a:t>– UNIJA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NE POZIVA    </a:t>
            </a:r>
            <a:r>
              <a:rPr lang="en-GB" altLang="en-US" sz="10400" b="1" dirty="0" smtClean="0"/>
              <a:t>U    ČLANSTVO.  </a:t>
            </a:r>
            <a:endParaRPr lang="hr-HR" altLang="en-US" sz="10400" b="1" dirty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/>
              <a:t>2)   </a:t>
            </a:r>
            <a:r>
              <a:rPr lang="hr-HR" altLang="en-US" sz="10400" b="1" dirty="0" smtClean="0"/>
              <a:t>U</a:t>
            </a:r>
            <a:r>
              <a:rPr lang="en-GB" altLang="en-US" sz="10400" b="1" dirty="0" smtClean="0"/>
              <a:t>SPOSTAVLJANJE MEHANIZMA STALNOG DIJALOGA ZA IZRADU STUDIJE IZVODLJIVOSTI</a:t>
            </a:r>
            <a:r>
              <a:rPr lang="hr-HR" altLang="en-US" sz="10400" b="1" dirty="0" smtClean="0"/>
              <a:t> </a:t>
            </a:r>
            <a:r>
              <a:rPr lang="en-GB" altLang="en-US" sz="10400" b="1" dirty="0"/>
              <a:t>(</a:t>
            </a:r>
            <a:r>
              <a:rPr lang="hr-HR" altLang="en-US" sz="10400" b="1" i="1" dirty="0" smtClean="0"/>
              <a:t>feasibility study</a:t>
            </a:r>
            <a:r>
              <a:rPr lang="en-GB" altLang="en-US" sz="10400" b="1" dirty="0" smtClean="0"/>
              <a:t>) O ZAKLJUČENJU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 </a:t>
            </a:r>
            <a:r>
              <a:rPr lang="en-GB" altLang="en-US" sz="10400" b="1" dirty="0">
                <a:solidFill>
                  <a:srgbClr val="FF0000"/>
                </a:solidFill>
              </a:rPr>
              <a:t>SPORAZUMA </a:t>
            </a:r>
            <a:r>
              <a:rPr lang="en-GB" altLang="en-US" sz="10400" b="1" dirty="0">
                <a:solidFill>
                  <a:schemeClr val="bg1"/>
                </a:solidFill>
              </a:rPr>
              <a:t>O STABILIZACIJI I 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PRIDRUŽIVANJU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.</a:t>
            </a:r>
            <a:endParaRPr lang="hr-HR" altLang="en-US" sz="10400" b="1" dirty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/>
              <a:t>3)   </a:t>
            </a:r>
            <a:r>
              <a:rPr lang="hr-HR" altLang="en-US" sz="10400" b="1" dirty="0" smtClean="0"/>
              <a:t>P</a:t>
            </a:r>
            <a:r>
              <a:rPr lang="en-GB" altLang="en-US" sz="10400" b="1" dirty="0" smtClean="0"/>
              <a:t>REGOVORI O USLOVIMA ZA ZAKLJUČENJE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SPORAZUMA O 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STABILIZACIJI I PRIDRUŽIVANJU</a:t>
            </a:r>
            <a:r>
              <a:rPr lang="en-GB" altLang="en-US" sz="10400" b="1" dirty="0" smtClean="0"/>
              <a:t>.</a:t>
            </a:r>
            <a:r>
              <a:rPr lang="hr-HR" altLang="en-US" sz="10400" b="1" dirty="0" smtClean="0">
                <a:solidFill>
                  <a:schemeClr val="bg1"/>
                </a:solidFill>
              </a:rPr>
              <a:t> </a:t>
            </a:r>
            <a:endParaRPr lang="hr-HR" altLang="en-US" sz="104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/>
              <a:t>4)  POTPISIVANJE SPORAZUMA – I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PRIVREMENOG </a:t>
            </a:r>
            <a:r>
              <a:rPr lang="en-GB" altLang="en-US" sz="10400" b="1" dirty="0" smtClean="0"/>
              <a:t>TRGOVINSKOG SPORAZUMA.</a:t>
            </a:r>
            <a:endParaRPr lang="hr-HR" altLang="en-US" sz="10400" b="1" dirty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/>
              <a:t>5)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RATIFIKACIJA</a:t>
            </a:r>
            <a:r>
              <a:rPr lang="en-GB" altLang="en-US" sz="10400" b="1" dirty="0" smtClean="0"/>
              <a:t> SPORAZUMA U ZEMLJI POTPISNICI I SVIM ZEMLJAMA ČLANICAMA EU</a:t>
            </a:r>
            <a:r>
              <a:rPr lang="hr-HR" altLang="en-US" sz="10400" b="1" dirty="0" smtClean="0"/>
              <a:t> </a:t>
            </a:r>
            <a:r>
              <a:rPr lang="hr-HR" altLang="en-US" sz="10400" b="1" dirty="0"/>
              <a:t>(</a:t>
            </a:r>
            <a:r>
              <a:rPr lang="hr-HR" altLang="en-US" sz="10400" b="1" dirty="0" smtClean="0"/>
              <a:t>2</a:t>
            </a:r>
            <a:r>
              <a:rPr lang="en-GB" altLang="en-US" sz="10400" b="1" dirty="0" smtClean="0"/>
              <a:t>8</a:t>
            </a:r>
            <a:r>
              <a:rPr lang="hr-HR" altLang="en-US" sz="10400" b="1" dirty="0" smtClean="0"/>
              <a:t>)</a:t>
            </a:r>
            <a:r>
              <a:rPr lang="en-GB" altLang="en-US" sz="10400" b="1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/>
              <a:t>6) ISPUNJAVANJE OBAVEZA PREUZETIH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SPORAZUMOM</a:t>
            </a:r>
            <a:r>
              <a:rPr lang="en-GB" altLang="en-US" sz="10400" b="1" dirty="0" smtClean="0"/>
              <a:t>. </a:t>
            </a:r>
            <a:endParaRPr lang="hr-HR" altLang="en-US" sz="10400" b="1" dirty="0"/>
          </a:p>
          <a:p>
            <a:pPr marL="533400" indent="-533400">
              <a:lnSpc>
                <a:spcPct val="80000"/>
              </a:lnSpc>
              <a:buNone/>
            </a:pPr>
            <a:endParaRPr lang="hr-HR" altLang="en-US" sz="10400" dirty="0"/>
          </a:p>
          <a:p>
            <a:pPr marL="0" indent="0">
              <a:lnSpc>
                <a:spcPct val="80000"/>
              </a:lnSpc>
              <a:buNone/>
            </a:pPr>
            <a:endParaRPr lang="en-GB" altLang="en-US" sz="104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548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rgbClr val="FF0000"/>
                </a:solidFill>
              </a:rPr>
              <a:t>POSTUPAK PRIJEMA U ČLANSTVO EU</a:t>
            </a:r>
            <a:endParaRPr lang="en-GB" altLang="en-US" sz="10400" b="1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104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>
                <a:solidFill>
                  <a:schemeClr val="bg1"/>
                </a:solidFill>
              </a:rPr>
              <a:t>7)  </a:t>
            </a:r>
            <a:r>
              <a:rPr lang="hr-HR" altLang="en-US" sz="10400" b="1" dirty="0">
                <a:solidFill>
                  <a:schemeClr val="bg1"/>
                </a:solidFill>
              </a:rPr>
              <a:t>Z</a:t>
            </a:r>
            <a:r>
              <a:rPr lang="en-GB" altLang="en-US" sz="10400" b="1" dirty="0">
                <a:solidFill>
                  <a:schemeClr val="bg1"/>
                </a:solidFill>
              </a:rPr>
              <a:t>AHTEV ZA STICANJE STATUSA </a:t>
            </a:r>
            <a:r>
              <a:rPr lang="en-GB" altLang="en-US" sz="10400" b="1" dirty="0">
                <a:solidFill>
                  <a:srgbClr val="FF0000"/>
                </a:solidFill>
              </a:rPr>
              <a:t>KANDIDATA</a:t>
            </a:r>
            <a:r>
              <a:rPr lang="en-GB" altLang="en-US" sz="10400" b="1" dirty="0">
                <a:solidFill>
                  <a:schemeClr val="bg1"/>
                </a:solidFill>
              </a:rPr>
              <a:t> ZA 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ČLANSTVO</a:t>
            </a:r>
            <a:r>
              <a:rPr lang="en-US" altLang="en-US" sz="10400" b="1" dirty="0" smtClean="0">
                <a:solidFill>
                  <a:schemeClr val="bg1"/>
                </a:solidFill>
              </a:rPr>
              <a:t>.</a:t>
            </a:r>
            <a:endParaRPr lang="en-US" altLang="en-US" sz="104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10400" b="1" dirty="0" smtClean="0"/>
              <a:t>8</a:t>
            </a:r>
            <a:r>
              <a:rPr lang="en-US" altLang="en-US" sz="10400" b="1" dirty="0"/>
              <a:t>) </a:t>
            </a:r>
            <a:r>
              <a:rPr lang="en-US" altLang="en-US" sz="10400" b="1" dirty="0" smtClean="0">
                <a:solidFill>
                  <a:srgbClr val="FF0000"/>
                </a:solidFill>
              </a:rPr>
              <a:t>ODOBRAVANJ</a:t>
            </a:r>
            <a:r>
              <a:rPr lang="en-US" altLang="en-US" sz="10400" b="1" dirty="0" smtClean="0"/>
              <a:t>E ZAHTEVA.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10400" b="1" dirty="0"/>
              <a:t>9) </a:t>
            </a:r>
            <a:r>
              <a:rPr lang="en-US" altLang="en-US" sz="10400" b="1" dirty="0" smtClean="0"/>
              <a:t>USPOSTAVLJANJE </a:t>
            </a:r>
            <a:r>
              <a:rPr lang="en-US" altLang="en-US" sz="10400" b="1" dirty="0" smtClean="0">
                <a:solidFill>
                  <a:srgbClr val="FF0000"/>
                </a:solidFill>
              </a:rPr>
              <a:t>PREGOVARAČKE</a:t>
            </a:r>
            <a:r>
              <a:rPr lang="en-US" altLang="en-US" sz="10400" b="1" dirty="0" smtClean="0"/>
              <a:t> STRUKTURE.</a:t>
            </a:r>
            <a:endParaRPr lang="en-US" altLang="en-US" sz="10400" b="1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10400" b="1" dirty="0"/>
              <a:t>10) </a:t>
            </a:r>
            <a:r>
              <a:rPr lang="en-US" altLang="en-US" sz="10400" b="1" dirty="0" smtClean="0"/>
              <a:t>ODR</a:t>
            </a:r>
            <a:r>
              <a:rPr lang="en-GB" altLang="en-US" sz="10400" b="1" dirty="0" smtClean="0"/>
              <a:t>ŽAVANJE </a:t>
            </a:r>
            <a:r>
              <a:rPr lang="en-US" altLang="en-US" sz="10400" b="1" dirty="0" smtClean="0">
                <a:solidFill>
                  <a:schemeClr val="bg1"/>
                </a:solidFill>
              </a:rPr>
              <a:t>MEĐUVLADINE </a:t>
            </a:r>
            <a:r>
              <a:rPr lang="en-US" altLang="en-US" sz="10400" b="1" dirty="0" smtClean="0">
                <a:solidFill>
                  <a:srgbClr val="FF0000"/>
                </a:solidFill>
              </a:rPr>
              <a:t>KONFERENCIJA</a:t>
            </a:r>
            <a:r>
              <a:rPr lang="en-US" altLang="en-US" sz="10400" b="1" dirty="0" smtClean="0">
                <a:solidFill>
                  <a:schemeClr val="bg1"/>
                </a:solidFill>
              </a:rPr>
              <a:t>. </a:t>
            </a:r>
            <a:r>
              <a:rPr lang="en-US" altLang="en-US" sz="10400" b="1" dirty="0" smtClean="0"/>
              <a:t> </a:t>
            </a:r>
            <a:endParaRPr lang="en-US" altLang="en-US" sz="10400" b="1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10400" b="1" dirty="0"/>
              <a:t>11) PRISTUPANJE EKSPLINATORNOM I BILATERALNOM </a:t>
            </a:r>
            <a:r>
              <a:rPr lang="en-US" altLang="en-US" sz="10400" b="1" dirty="0">
                <a:solidFill>
                  <a:srgbClr val="FF0000"/>
                </a:solidFill>
              </a:rPr>
              <a:t>SKRININGU</a:t>
            </a:r>
            <a:r>
              <a:rPr lang="en-US" altLang="en-US" sz="10400" b="1" dirty="0"/>
              <a:t> ZA POJEDINA </a:t>
            </a:r>
            <a:r>
              <a:rPr lang="en-US" altLang="en-US" sz="10400" b="1" dirty="0" smtClean="0"/>
              <a:t>POGLAVLJA.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/>
              <a:t>12</a:t>
            </a:r>
            <a:r>
              <a:rPr lang="en-GB" altLang="en-US" sz="10400" b="1" dirty="0"/>
              <a:t>) OTVARANJE </a:t>
            </a:r>
            <a:r>
              <a:rPr lang="en-GB" altLang="en-US" sz="10400" b="1" dirty="0">
                <a:solidFill>
                  <a:srgbClr val="FF0000"/>
                </a:solidFill>
              </a:rPr>
              <a:t>SVIH</a:t>
            </a:r>
            <a:r>
              <a:rPr lang="en-GB" altLang="en-US" sz="10400" b="1" dirty="0"/>
              <a:t> POGLAVLJA U PREGOVORIMA</a:t>
            </a:r>
            <a:r>
              <a:rPr lang="en-GB" altLang="en-US" sz="10400" b="1" dirty="0" smtClean="0"/>
              <a:t>.</a:t>
            </a:r>
          </a:p>
          <a:p>
            <a:pPr marL="533400" indent="-533400">
              <a:lnSpc>
                <a:spcPct val="80000"/>
              </a:lnSpc>
              <a:buNone/>
            </a:pPr>
            <a:r>
              <a:rPr lang="en-GB" altLang="en-US" sz="10400" b="1" dirty="0"/>
              <a:t>13) ZATVARANJE </a:t>
            </a:r>
            <a:r>
              <a:rPr lang="en-GB" altLang="en-US" sz="10400" b="1" dirty="0">
                <a:solidFill>
                  <a:srgbClr val="FF0000"/>
                </a:solidFill>
              </a:rPr>
              <a:t>SVIH</a:t>
            </a:r>
            <a:r>
              <a:rPr lang="en-GB" altLang="en-US" sz="10400" b="1" dirty="0"/>
              <a:t> POGLAVALJA U PREGOVORIMA </a:t>
            </a:r>
          </a:p>
          <a:p>
            <a:pPr marL="533400" indent="-533400">
              <a:lnSpc>
                <a:spcPct val="80000"/>
              </a:lnSpc>
              <a:buNone/>
            </a:pPr>
            <a:r>
              <a:rPr lang="en-GB" altLang="en-US" sz="10400" b="1" dirty="0"/>
              <a:t>14) PODNOŠENJE </a:t>
            </a:r>
            <a:r>
              <a:rPr lang="en-GB" altLang="en-US" sz="10400" b="1" dirty="0">
                <a:solidFill>
                  <a:srgbClr val="FF0000"/>
                </a:solidFill>
              </a:rPr>
              <a:t>ZAHTEVA</a:t>
            </a:r>
            <a:r>
              <a:rPr lang="en-GB" altLang="en-US" sz="10400" b="1" dirty="0"/>
              <a:t> ZA PRIJEM U ČLANSTVO.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/>
              <a:t>15) POTPISIVANJE </a:t>
            </a:r>
            <a:r>
              <a:rPr lang="en-GB" altLang="en-US" sz="10400" b="1" dirty="0">
                <a:solidFill>
                  <a:srgbClr val="FF0000"/>
                </a:solidFill>
              </a:rPr>
              <a:t>UGOVORA</a:t>
            </a:r>
            <a:r>
              <a:rPr lang="en-GB" altLang="en-US" sz="10400" b="1" dirty="0"/>
              <a:t> O PRISTUPANJU.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/>
              <a:t>16) </a:t>
            </a:r>
            <a:r>
              <a:rPr lang="en-GB" altLang="en-US" sz="10400" b="1" dirty="0">
                <a:solidFill>
                  <a:srgbClr val="FF0000"/>
                </a:solidFill>
              </a:rPr>
              <a:t>RATIFIKACIJA</a:t>
            </a:r>
            <a:r>
              <a:rPr lang="en-GB" altLang="en-US" sz="10400" b="1" dirty="0"/>
              <a:t> UGOVORA O PRISTUPANJU. 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0400" b="1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10400" b="1" dirty="0"/>
          </a:p>
          <a:p>
            <a:pPr marL="0" indent="0">
              <a:lnSpc>
                <a:spcPct val="80000"/>
              </a:lnSpc>
              <a:buNone/>
            </a:pPr>
            <a:endParaRPr lang="en-US" altLang="en-US" sz="10400" b="1" dirty="0"/>
          </a:p>
          <a:p>
            <a:pPr marL="0" indent="0">
              <a:lnSpc>
                <a:spcPct val="80000"/>
              </a:lnSpc>
              <a:buNone/>
            </a:pPr>
            <a:endParaRPr lang="en-GB" sz="10400" b="1" dirty="0"/>
          </a:p>
          <a:p>
            <a:pPr marL="533400" indent="-533400">
              <a:lnSpc>
                <a:spcPct val="80000"/>
              </a:lnSpc>
              <a:buNone/>
            </a:pPr>
            <a:endParaRPr lang="hr-HR" altLang="en-US" sz="10400" dirty="0"/>
          </a:p>
          <a:p>
            <a:pPr marL="0" indent="0">
              <a:lnSpc>
                <a:spcPct val="80000"/>
              </a:lnSpc>
              <a:buNone/>
            </a:pPr>
            <a:endParaRPr lang="en-GB" altLang="en-US" sz="104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3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rgbClr val="FF0000"/>
                </a:solidFill>
              </a:rPr>
              <a:t>POSTUPAK PRIJEMA U ČLANSTVO EU</a:t>
            </a:r>
            <a:endParaRPr lang="en-GB" altLang="en-US" sz="10400" b="1" dirty="0" smtClean="0"/>
          </a:p>
          <a:p>
            <a:pPr marL="533400" indent="-533400">
              <a:lnSpc>
                <a:spcPct val="80000"/>
              </a:lnSpc>
              <a:buNone/>
            </a:pPr>
            <a:endParaRPr lang="hr-HR" altLang="en-US" sz="10400" b="1" dirty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chemeClr val="bg1"/>
                </a:solidFill>
              </a:rPr>
              <a:t>7)  </a:t>
            </a:r>
            <a:r>
              <a:rPr lang="hr-HR" altLang="en-US" sz="10400" b="1" dirty="0" smtClean="0">
                <a:solidFill>
                  <a:schemeClr val="bg1"/>
                </a:solidFill>
              </a:rPr>
              <a:t>Z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AHTEV ZA STICANJE STATUSA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KANDIDATA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 ZA ČLANSTVO</a:t>
            </a:r>
            <a:r>
              <a:rPr lang="en-US" altLang="en-US" sz="10400" b="1" dirty="0">
                <a:solidFill>
                  <a:schemeClr val="bg1"/>
                </a:solidFill>
              </a:rPr>
              <a:t>:</a:t>
            </a:r>
            <a:endParaRPr lang="en-US" altLang="en-US" sz="10400" b="1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10400" b="1" dirty="0" smtClean="0"/>
              <a:t>ZAHTEV SE ŠALJE ZEMLJI KOJA PREDSEDAVA SAVETOM EVROPSKE UNIJE (SAVET MINISTARA).</a:t>
            </a:r>
          </a:p>
          <a:p>
            <a:pPr>
              <a:lnSpc>
                <a:spcPct val="80000"/>
              </a:lnSpc>
            </a:pPr>
            <a:r>
              <a:rPr lang="en-US" altLang="en-US" sz="10400" b="1" dirty="0" smtClean="0"/>
              <a:t> O ZAHTEVEU SE OBAVEŠTAVAJU I NACIONALNI PARLAMENTI ZEMALJA ČLANICA (LISABONSKI UGOVOR).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10400" b="1" dirty="0" smtClean="0"/>
              <a:t>8) ZAHTEV ODOBRAVA </a:t>
            </a:r>
            <a:r>
              <a:rPr lang="en-US" altLang="en-US" sz="10400" b="1" dirty="0" smtClean="0">
                <a:solidFill>
                  <a:srgbClr val="FF0000"/>
                </a:solidFill>
              </a:rPr>
              <a:t>SAVET MINISTARA </a:t>
            </a:r>
            <a:r>
              <a:rPr lang="en-US" altLang="en-US" sz="10400" b="1" dirty="0" smtClean="0"/>
              <a:t>U SAZIVU MINISTARA SPOLJNIH POSLOVA (JEDNOGLASNO), UZ POTVRDU EVROPSKOG SAVETA (JEDNOGLASNO), NA PREPORUKU EVROPSKE KOMISIJE. </a:t>
            </a:r>
          </a:p>
          <a:p>
            <a:pPr>
              <a:lnSpc>
                <a:spcPct val="80000"/>
              </a:lnSpc>
            </a:pPr>
            <a:r>
              <a:rPr lang="en-US" altLang="en-US" sz="10400" b="1" dirty="0" smtClean="0"/>
              <a:t>EVROPSKA KOMISIJA DAJE SVOJE MIŠLJENJE NA OSNOVU </a:t>
            </a:r>
            <a:r>
              <a:rPr lang="en-US" altLang="en-US" sz="10400" b="1" dirty="0" smtClean="0">
                <a:solidFill>
                  <a:srgbClr val="FF0000"/>
                </a:solidFill>
              </a:rPr>
              <a:t>UPITNIKA</a:t>
            </a:r>
            <a:r>
              <a:rPr lang="en-US" altLang="en-US" sz="10400" b="1" dirty="0" smtClean="0"/>
              <a:t> KOJEG JE ISPUNILA ZEMLJA KANDIDAT ZA ČLANSTVO.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10400" b="1" dirty="0" smtClean="0"/>
              <a:t>    </a:t>
            </a:r>
            <a:endParaRPr lang="en-GB" sz="10400" b="1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134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rgbClr val="FF0000"/>
                </a:solidFill>
              </a:rPr>
              <a:t>POSTUPAK PRIJEMA U ČLANSTVO EU</a:t>
            </a:r>
            <a:endParaRPr lang="en-GB" altLang="en-US" sz="11200" b="1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r>
              <a:rPr lang="en-US" altLang="en-US" sz="11200" b="1" dirty="0" smtClean="0"/>
              <a:t>UPITNIK SE ODNOSI NA SVA PREGOVARAČKA POGLAVLJA</a:t>
            </a:r>
            <a:r>
              <a:rPr lang="en-US" altLang="en-US" sz="11200" b="1" dirty="0"/>
              <a:t>.</a:t>
            </a:r>
            <a:endParaRPr lang="en-US" altLang="en-US" sz="11200" b="1" dirty="0" smtClean="0"/>
          </a:p>
          <a:p>
            <a:pPr>
              <a:lnSpc>
                <a:spcPct val="80000"/>
              </a:lnSpc>
            </a:pPr>
            <a:r>
              <a:rPr lang="en-US" altLang="en-US" sz="11200" b="1" dirty="0" smtClean="0">
                <a:solidFill>
                  <a:srgbClr val="FF0000"/>
                </a:solidFill>
              </a:rPr>
              <a:t>SRBIJA</a:t>
            </a:r>
            <a:r>
              <a:rPr lang="en-US" altLang="en-US" sz="11200" b="1" dirty="0" smtClean="0"/>
              <a:t>: ODGOVORILA NA UPITNIK (2483 PITANJA) U ROKU OD 45 DANA;</a:t>
            </a:r>
          </a:p>
          <a:p>
            <a:pPr>
              <a:lnSpc>
                <a:spcPct val="80000"/>
              </a:lnSpc>
            </a:pPr>
            <a:r>
              <a:rPr lang="en-US" altLang="en-US" sz="11200" b="1" dirty="0" smtClean="0">
                <a:solidFill>
                  <a:srgbClr val="FF0000"/>
                </a:solidFill>
              </a:rPr>
              <a:t>HRVATSKA</a:t>
            </a:r>
            <a:r>
              <a:rPr lang="en-US" altLang="en-US" sz="11200" b="1" dirty="0" smtClean="0"/>
              <a:t>: ODGOVORILA NA UPITNIK (4560 PITANJA) U ROKU OD TRI MESECA; </a:t>
            </a:r>
          </a:p>
          <a:p>
            <a:pPr>
              <a:lnSpc>
                <a:spcPct val="80000"/>
              </a:lnSpc>
            </a:pPr>
            <a:r>
              <a:rPr lang="en-US" sz="11200" b="1" dirty="0" smtClean="0">
                <a:solidFill>
                  <a:srgbClr val="FF0000"/>
                </a:solidFill>
              </a:rPr>
              <a:t>CRNA GORA</a:t>
            </a:r>
            <a:r>
              <a:rPr lang="en-US" sz="11200" b="1" dirty="0" smtClean="0"/>
              <a:t>: ODGOVORILA NA UPITNIK (2178 PITANJA) U ROKU OD ČETIRI MESECA. </a:t>
            </a:r>
          </a:p>
          <a:p>
            <a:pPr>
              <a:lnSpc>
                <a:spcPct val="80000"/>
              </a:lnSpc>
            </a:pPr>
            <a:r>
              <a:rPr lang="en-US" sz="11200" b="1" dirty="0" smtClean="0"/>
              <a:t>EVROPSKA KOMISIJA MOŽE TRAŽITI DODATNA POJAŠNJENJA U VEZI ODREĐENIH ODGOVORA U UPITNIKU. </a:t>
            </a:r>
            <a:endParaRPr lang="en-GB" sz="11200" b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414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2000" b="1" dirty="0" smtClean="0">
                <a:solidFill>
                  <a:srgbClr val="FF0000"/>
                </a:solidFill>
              </a:rPr>
              <a:t>POSTUPAK PRIJEMA U ČLANSTVO EU</a:t>
            </a:r>
            <a:endParaRPr lang="en-GB" altLang="en-US" sz="12000" b="1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120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12000" b="1" dirty="0" smtClean="0"/>
              <a:t>9) NAKON ODOBRENOG ZAHTEVA USPOSTAVLJA SE PREGOVARAČKA STRUKTURA (</a:t>
            </a:r>
            <a:r>
              <a:rPr lang="en-US" altLang="en-US" sz="12000" b="1" i="1" dirty="0" err="1" smtClean="0"/>
              <a:t>imenovanje</a:t>
            </a:r>
            <a:r>
              <a:rPr lang="en-US" altLang="en-US" sz="12000" b="1" i="1" dirty="0" smtClean="0"/>
              <a:t> </a:t>
            </a:r>
            <a:r>
              <a:rPr lang="en-US" altLang="en-US" sz="12000" b="1" i="1" dirty="0" err="1"/>
              <a:t>G</a:t>
            </a:r>
            <a:r>
              <a:rPr lang="en-US" altLang="en-US" sz="12000" b="1" i="1" dirty="0" err="1" smtClean="0"/>
              <a:t>lavnog</a:t>
            </a:r>
            <a:r>
              <a:rPr lang="en-US" altLang="en-US" sz="12000" b="1" i="1" dirty="0" smtClean="0"/>
              <a:t> </a:t>
            </a:r>
            <a:r>
              <a:rPr lang="en-US" altLang="en-US" sz="12000" b="1" i="1" dirty="0" err="1" smtClean="0"/>
              <a:t>pregovarača</a:t>
            </a:r>
            <a:r>
              <a:rPr lang="en-US" altLang="en-US" sz="12000" b="1" i="1" dirty="0" smtClean="0"/>
              <a:t>, </a:t>
            </a:r>
            <a:r>
              <a:rPr lang="en-US" altLang="en-US" sz="12000" b="1" i="1" dirty="0" err="1" smtClean="0"/>
              <a:t>pregovaračkog</a:t>
            </a:r>
            <a:r>
              <a:rPr lang="en-US" altLang="en-US" sz="12000" b="1" i="1" dirty="0" smtClean="0"/>
              <a:t> </a:t>
            </a:r>
            <a:r>
              <a:rPr lang="en-US" altLang="en-US" sz="12000" b="1" i="1" dirty="0" err="1" smtClean="0"/>
              <a:t>tima</a:t>
            </a:r>
            <a:r>
              <a:rPr lang="en-US" altLang="en-US" sz="12000" b="1" i="1" dirty="0" smtClean="0"/>
              <a:t>, </a:t>
            </a:r>
            <a:r>
              <a:rPr lang="en-US" altLang="en-US" sz="12000" b="1" i="1" dirty="0" err="1"/>
              <a:t>k</a:t>
            </a:r>
            <a:r>
              <a:rPr lang="en-US" altLang="en-US" sz="12000" b="1" i="1" dirty="0" err="1" smtClean="0"/>
              <a:t>oordinacionog</a:t>
            </a:r>
            <a:r>
              <a:rPr lang="en-US" altLang="en-US" sz="12000" b="1" i="1" dirty="0" smtClean="0"/>
              <a:t> </a:t>
            </a:r>
            <a:r>
              <a:rPr lang="en-US" altLang="en-US" sz="12000" b="1" i="1" dirty="0" err="1" smtClean="0"/>
              <a:t>tela</a:t>
            </a:r>
            <a:r>
              <a:rPr lang="en-US" altLang="en-US" sz="12000" b="1" i="1" dirty="0" smtClean="0"/>
              <a:t>, </a:t>
            </a:r>
            <a:r>
              <a:rPr lang="en-US" altLang="en-US" sz="12000" b="1" i="1" dirty="0" err="1" smtClean="0"/>
              <a:t>članova</a:t>
            </a:r>
            <a:r>
              <a:rPr lang="en-US" altLang="en-US" sz="12000" b="1" i="1" dirty="0" smtClean="0"/>
              <a:t> </a:t>
            </a:r>
            <a:r>
              <a:rPr lang="en-US" altLang="en-US" sz="12000" b="1" i="1" dirty="0" err="1" smtClean="0"/>
              <a:t>radnih</a:t>
            </a:r>
            <a:r>
              <a:rPr lang="en-US" altLang="en-US" sz="12000" b="1" i="1" dirty="0" smtClean="0"/>
              <a:t> </a:t>
            </a:r>
            <a:r>
              <a:rPr lang="en-US" altLang="en-US" sz="12000" b="1" i="1" dirty="0" err="1" smtClean="0"/>
              <a:t>grupa</a:t>
            </a:r>
            <a:r>
              <a:rPr lang="en-US" altLang="en-US" sz="12000" b="1" dirty="0" smtClean="0"/>
              <a:t>, </a:t>
            </a:r>
            <a:r>
              <a:rPr lang="en-US" altLang="en-US" sz="12000" b="1" dirty="0" err="1" smtClean="0"/>
              <a:t>itd</a:t>
            </a:r>
            <a:r>
              <a:rPr lang="en-US" altLang="en-US" sz="12000" b="1" dirty="0" smtClean="0"/>
              <a:t>);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12000" b="1" dirty="0" smtClean="0"/>
              <a:t>10) </a:t>
            </a:r>
            <a:r>
              <a:rPr lang="en-US" altLang="en-US" sz="12000" b="1" dirty="0" smtClean="0">
                <a:solidFill>
                  <a:srgbClr val="FF0000"/>
                </a:solidFill>
              </a:rPr>
              <a:t>MEĐUVLADINA KONFERENCIJA</a:t>
            </a:r>
            <a:r>
              <a:rPr lang="en-US" altLang="en-US" sz="12000" b="1" dirty="0" smtClean="0"/>
              <a:t> – PREDSTAVLJANJE PREGOVARAČKOG OKVIRA I PREGOVARAČKIH POZICIJA DVE STRANE (OSNOV ZA PREGOVORE O POJEDINIM POGLAVLJIMA).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12000" b="1" dirty="0" smtClean="0"/>
              <a:t>11) PRISTUPANJE EKSPLINATORNOM I BILATERALNOM </a:t>
            </a:r>
            <a:r>
              <a:rPr lang="en-US" altLang="en-US" sz="12000" b="1" dirty="0" smtClean="0">
                <a:solidFill>
                  <a:srgbClr val="FF0000"/>
                </a:solidFill>
              </a:rPr>
              <a:t>SKRININGU</a:t>
            </a:r>
            <a:r>
              <a:rPr lang="en-US" altLang="en-US" sz="12000" b="1" dirty="0" smtClean="0"/>
              <a:t> ZA POJEDINA POGLAVLJA (</a:t>
            </a:r>
            <a:r>
              <a:rPr lang="en-US" altLang="en-US" sz="12000" b="1" i="1" dirty="0" err="1" smtClean="0"/>
              <a:t>Crna</a:t>
            </a:r>
            <a:r>
              <a:rPr lang="en-US" altLang="en-US" sz="12000" b="1" i="1" dirty="0" smtClean="0"/>
              <a:t> Gora, </a:t>
            </a:r>
            <a:r>
              <a:rPr lang="en-US" altLang="en-US" sz="12000" b="1" i="1" dirty="0" err="1" smtClean="0"/>
              <a:t>Srbija</a:t>
            </a:r>
            <a:r>
              <a:rPr lang="en-US" altLang="en-US" sz="12000" b="1" dirty="0" smtClean="0"/>
              <a:t>). </a:t>
            </a:r>
          </a:p>
          <a:p>
            <a:pPr marL="533400" indent="-533400">
              <a:lnSpc>
                <a:spcPct val="80000"/>
              </a:lnSpc>
              <a:buNone/>
            </a:pPr>
            <a:endParaRPr lang="en-GB" sz="120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12000" b="1" dirty="0" smtClean="0"/>
              <a:t>    </a:t>
            </a:r>
            <a:endParaRPr lang="en-GB" sz="120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21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4" descr="treaties_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828800"/>
            <a:ext cx="6705600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8196" name="Text Box 20"/>
          <p:cNvSpPr txBox="1">
            <a:spLocks noChangeArrowheads="1"/>
          </p:cNvSpPr>
          <p:nvPr/>
        </p:nvSpPr>
        <p:spPr bwMode="auto">
          <a:xfrm>
            <a:off x="1295400" y="1762043"/>
            <a:ext cx="3097213" cy="555625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BE" altLang="en-US" sz="2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1952</a:t>
            </a:r>
            <a:r>
              <a:rPr lang="fr-BE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/>
            </a:r>
            <a:br>
              <a:rPr lang="fr-BE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</a:br>
            <a:r>
              <a:rPr lang="sr-Latn-CS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Evropska zajednica za ugalj i čelik</a:t>
            </a:r>
            <a:endParaRPr lang="en-US" altLang="en-US" sz="100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8197" name="Text Box 21"/>
          <p:cNvSpPr txBox="1">
            <a:spLocks noChangeArrowheads="1"/>
          </p:cNvSpPr>
          <p:nvPr/>
        </p:nvSpPr>
        <p:spPr bwMode="auto">
          <a:xfrm>
            <a:off x="5486400" y="1600200"/>
            <a:ext cx="2951163" cy="1012825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1958</a:t>
            </a:r>
            <a:r>
              <a:rPr lang="en-GB" altLang="en-US" sz="1000" b="1" dirty="0">
                <a:solidFill>
                  <a:srgbClr val="FF0000"/>
                </a:solidFill>
              </a:rPr>
              <a:t/>
            </a:r>
            <a:br>
              <a:rPr lang="en-GB" altLang="en-US" sz="1000" b="1" dirty="0">
                <a:solidFill>
                  <a:srgbClr val="FF0000"/>
                </a:solidFill>
              </a:rPr>
            </a:br>
            <a:r>
              <a:rPr lang="sr-Latn-CS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Rimski ugovori</a:t>
            </a:r>
            <a: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: </a:t>
            </a:r>
          </a:p>
          <a:p>
            <a:pPr algn="ctr" eaLnBrk="1" hangingPunct="1"/>
            <a:r>
              <a:rPr lang="sr-Latn-CS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Evropska ekonomska zajednica</a:t>
            </a:r>
            <a:endParaRPr lang="en-GB" altLang="en-US" sz="1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  <a:p>
            <a:pPr algn="ctr" eaLnBrk="1" hangingPunct="1"/>
            <a:r>
              <a:rPr lang="sr-Latn-CS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Evropska zajednica za atomsku energiju</a:t>
            </a:r>
            <a:endParaRPr lang="en-US" altLang="en-US" sz="1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  <a:p>
            <a:pPr algn="ctr" eaLnBrk="1" hangingPunct="1"/>
            <a:r>
              <a:rPr lang="fr-BE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(EURATOM)</a:t>
            </a:r>
            <a:endParaRPr lang="en-US" altLang="en-US" sz="1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8198" name="Text Box 22"/>
          <p:cNvSpPr txBox="1">
            <a:spLocks noChangeArrowheads="1"/>
          </p:cNvSpPr>
          <p:nvPr/>
        </p:nvSpPr>
        <p:spPr bwMode="auto">
          <a:xfrm>
            <a:off x="6858000" y="3657600"/>
            <a:ext cx="1905000" cy="555625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1987</a:t>
            </a:r>
            <a: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/>
            </a:r>
            <a:b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</a:br>
            <a:r>
              <a:rPr lang="sr-Latn-CS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Jedinstveni evropski akt</a:t>
            </a:r>
            <a:endParaRPr lang="en-US" altLang="en-US" sz="1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8199" name="Text Box 23"/>
          <p:cNvSpPr txBox="1">
            <a:spLocks noChangeArrowheads="1"/>
          </p:cNvSpPr>
          <p:nvPr/>
        </p:nvSpPr>
        <p:spPr bwMode="auto">
          <a:xfrm>
            <a:off x="6607175" y="5486400"/>
            <a:ext cx="2232025" cy="555625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1993</a:t>
            </a:r>
            <a: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/>
            </a:r>
            <a:b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</a:br>
            <a:r>
              <a:rPr lang="sr-Latn-CS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Ugovor iz Mastrihta</a:t>
            </a:r>
            <a:endParaRPr lang="en-US" altLang="en-US" sz="1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8200" name="Text Box 24"/>
          <p:cNvSpPr txBox="1">
            <a:spLocks noChangeArrowheads="1"/>
          </p:cNvSpPr>
          <p:nvPr/>
        </p:nvSpPr>
        <p:spPr bwMode="auto">
          <a:xfrm>
            <a:off x="3657600" y="5629275"/>
            <a:ext cx="1944688" cy="555625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1999</a:t>
            </a:r>
            <a: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/>
            </a:r>
            <a:b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</a:br>
            <a: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Amsterdam</a:t>
            </a:r>
            <a:r>
              <a:rPr lang="sr-Latn-CS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ski sporazum</a:t>
            </a:r>
            <a:r>
              <a:rPr lang="en-US" altLang="en-US" sz="10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</a:p>
        </p:txBody>
      </p:sp>
      <p:sp>
        <p:nvSpPr>
          <p:cNvPr id="8201" name="Text Box 25"/>
          <p:cNvSpPr txBox="1">
            <a:spLocks noChangeArrowheads="1"/>
          </p:cNvSpPr>
          <p:nvPr/>
        </p:nvSpPr>
        <p:spPr bwMode="auto">
          <a:xfrm>
            <a:off x="557213" y="5622925"/>
            <a:ext cx="2160587" cy="555625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2003</a:t>
            </a:r>
            <a: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/>
            </a:r>
            <a:b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</a:br>
            <a:r>
              <a:rPr lang="sr-Latn-CS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Sporazum iz Nice</a:t>
            </a:r>
            <a:endParaRPr lang="en-US" altLang="en-US" sz="100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685728" y="3690143"/>
            <a:ext cx="2133600" cy="555625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2009</a:t>
            </a:r>
            <a: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/>
            </a:r>
            <a:br>
              <a:rPr lang="en-GB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</a:br>
            <a:r>
              <a:rPr lang="sr-Latn-CS" altLang="en-US" sz="1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Lisabonski sporazum </a:t>
            </a:r>
            <a:endParaRPr lang="en-US" altLang="en-US" sz="1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62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rgbClr val="FF0000"/>
                </a:solidFill>
              </a:rPr>
              <a:t>POSTUPAK PRIJEMA U ČLANSTVO EU</a:t>
            </a:r>
            <a:endParaRPr lang="en-GB" altLang="en-US" sz="11200" b="1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r>
              <a:rPr lang="en-GB" altLang="en-US" sz="11200" b="1" dirty="0" smtClean="0"/>
              <a:t>SKRINING – 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ANALITIČKI PREGLED DOMAĆEG ZAKONODAVSTVA.</a:t>
            </a:r>
          </a:p>
          <a:p>
            <a:pPr>
              <a:lnSpc>
                <a:spcPct val="80000"/>
              </a:lnSpc>
            </a:pPr>
            <a:r>
              <a:rPr lang="en-GB" altLang="en-US" sz="11200" b="1" dirty="0" smtClean="0">
                <a:solidFill>
                  <a:srgbClr val="FF0000"/>
                </a:solidFill>
              </a:rPr>
              <a:t>EKSPLINATORNI SKRINING</a:t>
            </a:r>
            <a:r>
              <a:rPr lang="en-GB" altLang="en-US" sz="11200" b="1" dirty="0" smtClean="0"/>
              <a:t>: PROCES U KOJEM EVROPSKA KOMISIJA PREDSTAVLJA KANDIDATU PRAVNE TEKOVINE EU ZA ODREĐENO POGLAVLJE;</a:t>
            </a:r>
          </a:p>
          <a:p>
            <a:pPr>
              <a:lnSpc>
                <a:spcPct val="80000"/>
              </a:lnSpc>
            </a:pPr>
            <a:r>
              <a:rPr lang="en-GB" altLang="en-US" sz="11200" b="1" dirty="0" smtClean="0">
                <a:solidFill>
                  <a:srgbClr val="FF0000"/>
                </a:solidFill>
              </a:rPr>
              <a:t>BILATERALNI SKRINING</a:t>
            </a:r>
            <a:r>
              <a:rPr lang="en-GB" altLang="en-US" sz="11200" b="1" dirty="0" smtClean="0"/>
              <a:t>: KANDIDAT PREDSTAVLJA KOMISIJI STANJE U SVOM ZAKONODAVSTVU I STEPEN REFORMI I USKLAĐENOSTI SA ZAKONODAVSTVOM EU ZA ODREĐENO POGLAVLJE. </a:t>
            </a:r>
          </a:p>
          <a:p>
            <a:pPr>
              <a:lnSpc>
                <a:spcPct val="80000"/>
              </a:lnSpc>
            </a:pPr>
            <a:r>
              <a:rPr lang="en-GB" altLang="en-US" sz="11200" b="1" dirty="0">
                <a:solidFill>
                  <a:srgbClr val="FF0000"/>
                </a:solidFill>
              </a:rPr>
              <a:t>CILJ </a:t>
            </a:r>
            <a:r>
              <a:rPr lang="en-GB" altLang="en-US" sz="11200" b="1" dirty="0"/>
              <a:t>SKRININGA: DA UTVRDI STANJE U ODREĐENOM SEKTORU (PREGOVARAČKOM POGLAVLJU) PRE POČETKA PREGOVORA. </a:t>
            </a:r>
          </a:p>
          <a:p>
            <a:pPr>
              <a:lnSpc>
                <a:spcPct val="80000"/>
              </a:lnSpc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endParaRPr lang="hr-HR" altLang="en-US" sz="11200" b="1" dirty="0"/>
          </a:p>
          <a:p>
            <a:pPr marL="533400" indent="-533400">
              <a:lnSpc>
                <a:spcPct val="80000"/>
              </a:lnSpc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528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rgbClr val="FF0000"/>
                </a:solidFill>
              </a:rPr>
              <a:t>SKRINING</a:t>
            </a:r>
            <a:r>
              <a:rPr lang="en-GB" altLang="en-US" sz="11200" b="1" dirty="0" smtClean="0"/>
              <a:t>: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/>
          </a:p>
          <a:p>
            <a:pPr>
              <a:lnSpc>
                <a:spcPct val="80000"/>
              </a:lnSpc>
            </a:pPr>
            <a:r>
              <a:rPr lang="en-GB" altLang="en-US" sz="11200" b="1" dirty="0" smtClean="0"/>
              <a:t>U PROCESU SKRININGA ZEMLJA KANDIDAT PRIPREMA INFORMACIJE U SKLADU SA 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UPITNIKOM </a:t>
            </a:r>
            <a:r>
              <a:rPr lang="en-GB" altLang="en-US" sz="11200" b="1" dirty="0" smtClean="0"/>
              <a:t>EVROPSKE KOMISIJE – DETALJNA STATISTIKA, BILANSI STANJA ZA RAZLIČITE PROIZVODE, PRIMENA JAVNIH POLITIKA, ZAKLJUČENI MEĐUNARODNI SPORAZUMI ITD. 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/>
          </a:p>
          <a:p>
            <a:pPr>
              <a:lnSpc>
                <a:spcPct val="80000"/>
              </a:lnSpc>
            </a:pPr>
            <a:r>
              <a:rPr lang="en-GB" altLang="en-US" sz="11200" b="1" dirty="0" smtClean="0"/>
              <a:t>PORED ODGOVORA NA PITANJA ZEMLJA KANDIDAT PODNOSI KOMISIJI I 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SKRINING</a:t>
            </a:r>
            <a:r>
              <a:rPr lang="en-GB" altLang="en-US" sz="11200" b="1" dirty="0" smtClean="0"/>
              <a:t> LISTE – SADRŽE OPŠTE POREĐENJE EU I NACIONALNOG ZAKONODAVSTVA U FORMI TABELE ZA SVAKU OD OBLASTI KOJE POKRIVA SKRINING.  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/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/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GB" altLang="en-US" sz="9600" b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GB" altLang="en-US" sz="9600" b="1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GB" altLang="en-US" sz="9600" b="1" dirty="0" smtClean="0"/>
          </a:p>
          <a:p>
            <a:pPr>
              <a:lnSpc>
                <a:spcPct val="80000"/>
              </a:lnSpc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239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rgbClr val="FF0000"/>
                </a:solidFill>
              </a:rPr>
              <a:t>SKRINING</a:t>
            </a:r>
            <a:r>
              <a:rPr lang="en-GB" altLang="en-US" sz="10400" b="1" dirty="0" smtClean="0"/>
              <a:t>:</a:t>
            </a:r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0400" b="1" dirty="0"/>
          </a:p>
          <a:p>
            <a:pPr>
              <a:lnSpc>
                <a:spcPct val="80000"/>
              </a:lnSpc>
            </a:pPr>
            <a:r>
              <a:rPr lang="en-GB" altLang="en-US" sz="10400" b="1" dirty="0" smtClean="0"/>
              <a:t>NA OSNOVU INFORMACIJA PRIKUPLJENIH U PROCESU SKRININGA EVROPSKA KOMISIJA SAČINJAVA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IZVEŠTAJ</a:t>
            </a:r>
            <a:r>
              <a:rPr lang="en-GB" altLang="en-US" sz="10400" b="1" dirty="0" smtClean="0"/>
              <a:t> KOJIM PREPORUČUJE OTVARANJE PREGOVORA ZA TO POGLAVLJE ILI UTVRĐUJE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POČETNA</a:t>
            </a:r>
            <a:r>
              <a:rPr lang="en-GB" altLang="en-US" sz="10400" b="1" dirty="0" smtClean="0"/>
              <a:t>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MERILA</a:t>
            </a:r>
            <a:r>
              <a:rPr lang="en-GB" altLang="en-US" sz="10400" b="1" dirty="0" smtClean="0"/>
              <a:t> KOJE TREBA ISPUNITI DA BI SE POGLAVLJE OTVORILO .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rgbClr val="FF0000"/>
                </a:solidFill>
              </a:rPr>
              <a:t>CILJ</a:t>
            </a:r>
            <a:r>
              <a:rPr lang="en-GB" altLang="en-US" sz="10400" b="1" dirty="0" smtClean="0"/>
              <a:t> POČETNIH MERILA: DA PODSTAKNE ZEMLJU KANDIDATA NA NEOPHODNE REFORME U ODREĐENOJ OBLASTI.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/>
              <a:t>NAJČEŠĆE SE ODNOSE NA USVAJANJE I SPROVOĐENJE ODREĐENIH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STRATEGIJA</a:t>
            </a:r>
            <a:r>
              <a:rPr lang="en-GB" altLang="en-US" sz="10400" b="1" dirty="0" smtClean="0"/>
              <a:t> I AKCIONIH PLANOVA.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rgbClr val="FF0000"/>
                </a:solidFill>
              </a:rPr>
              <a:t>KRITIČNI</a:t>
            </a:r>
            <a:r>
              <a:rPr lang="en-GB" altLang="en-US" sz="10400" b="1" dirty="0" smtClean="0"/>
              <a:t> ASPEKT POČETNIH MERILA: USVAJANJE BUDŽETSKOG PLANA ZA USVAJANJE I SPROVOĐENJE DOGOVORENIH JAVNIH POLITIKA. </a:t>
            </a:r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2000" b="1" dirty="0" smtClean="0"/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2000" dirty="0"/>
          </a:p>
          <a:p>
            <a:pPr marL="533400" indent="-533400">
              <a:lnSpc>
                <a:spcPct val="80000"/>
              </a:lnSpc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980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GB" altLang="en-US" sz="112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rgbClr val="FF0000"/>
                </a:solidFill>
              </a:rPr>
              <a:t>POSTUPAK PRIJEMA U ČLANSTVO EU</a:t>
            </a:r>
            <a:endParaRPr lang="en-GB" altLang="en-US" sz="11200" b="1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/>
          </a:p>
          <a:p>
            <a:pPr marL="533400" indent="-533400">
              <a:lnSpc>
                <a:spcPct val="80000"/>
              </a:lnSpc>
              <a:buNone/>
            </a:pPr>
            <a:r>
              <a:rPr lang="en-GB" altLang="en-US" sz="9600" b="1" dirty="0" smtClean="0"/>
              <a:t>12) OTVARANJE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SVIH</a:t>
            </a:r>
            <a:r>
              <a:rPr lang="en-GB" altLang="en-US" sz="9600" b="1" dirty="0" smtClean="0"/>
              <a:t> POGLAVLJA U PREGOVORIMA.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 smtClean="0"/>
              <a:t>ZA SVAKO POGLAVLJE SE UTVRĐUJE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PREGOVARAČKA</a:t>
            </a:r>
            <a:r>
              <a:rPr lang="en-GB" altLang="en-US" sz="9600" b="1" dirty="0" smtClean="0"/>
              <a:t> POZICIJA – IZJAVA ZEMLJE KANDIDATA DA PRIHVATA PRAVNE TEKOVINE EU U ODREĐENOM POGLAVLJU, UZ IZUZETAK ODREĐENIH ODREDBI ZA KOJE SE TRAŽI ODSTUPANJE ILI PRELAZNI PERIOD. 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 smtClean="0"/>
              <a:t>IZUZECI I ODSTUPANJA MORAJU BITI DOBRO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OBRAZLOŽENI</a:t>
            </a:r>
            <a:r>
              <a:rPr lang="en-GB" altLang="en-US" sz="9600" b="1" dirty="0" smtClean="0"/>
              <a:t>. 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 smtClean="0"/>
              <a:t>BITNO JE DA ZEMLJA KANDIDAT U SVOJOJ POZICIJI POKRIJE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SVA</a:t>
            </a:r>
            <a:r>
              <a:rPr lang="en-GB" altLang="en-US" sz="9600" b="1" dirty="0" smtClean="0"/>
              <a:t> PITANJA O KOJIMA ŽELI DA PREGOVORA, A POSEBNO ONA ZA KOJE SE TRAŽE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ODSTUPANJA</a:t>
            </a:r>
            <a:r>
              <a:rPr lang="en-GB" altLang="en-US" sz="9600" b="1" dirty="0" smtClean="0"/>
              <a:t> ILI PRELAZNI PERIOD – POSLE MOŽDA NEĆE ZA TO BITI PRILIKE.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 smtClean="0"/>
              <a:t>ZEMLJA KANDIDAT SVOJU PREGOVARAČKU POZICIJU PODNOSI EU. </a:t>
            </a:r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>
              <a:lnSpc>
                <a:spcPct val="80000"/>
              </a:lnSpc>
            </a:pPr>
            <a:endParaRPr lang="en-GB" altLang="en-US" sz="11200" b="1" dirty="0"/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2000" b="1" dirty="0" smtClean="0"/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2000" dirty="0"/>
          </a:p>
          <a:p>
            <a:pPr marL="533400" indent="-533400">
              <a:lnSpc>
                <a:spcPct val="80000"/>
              </a:lnSpc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0333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GB" altLang="en-US" sz="112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2000" b="1" dirty="0" smtClean="0">
                <a:solidFill>
                  <a:srgbClr val="FF0000"/>
                </a:solidFill>
              </a:rPr>
              <a:t>POSTUPAK PRIJEMA U ČLANSTVO EU</a:t>
            </a:r>
            <a:endParaRPr lang="en-GB" altLang="en-US" sz="12000" b="1" dirty="0" smtClean="0"/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2000" b="1" dirty="0" smtClean="0"/>
          </a:p>
          <a:p>
            <a:pPr>
              <a:lnSpc>
                <a:spcPct val="80000"/>
              </a:lnSpc>
            </a:pPr>
            <a:r>
              <a:rPr lang="en-GB" altLang="en-US" sz="12000" b="1" dirty="0" smtClean="0">
                <a:solidFill>
                  <a:srgbClr val="FF0000"/>
                </a:solidFill>
              </a:rPr>
              <a:t>PREGOVARAČKA POZICIJA EU</a:t>
            </a:r>
            <a:r>
              <a:rPr lang="en-GB" altLang="en-US" sz="12000" b="1" dirty="0" smtClean="0"/>
              <a:t>: </a:t>
            </a:r>
          </a:p>
          <a:p>
            <a:pPr>
              <a:lnSpc>
                <a:spcPct val="80000"/>
              </a:lnSpc>
            </a:pPr>
            <a:r>
              <a:rPr lang="en-GB" altLang="en-US" sz="12000" b="1" dirty="0" smtClean="0"/>
              <a:t>SADRŽI STANOVIŠTA U ODNOSU NA SVAKI ZAHTEV ZEMLJE KANDIDATA; </a:t>
            </a:r>
          </a:p>
          <a:p>
            <a:pPr>
              <a:lnSpc>
                <a:spcPct val="80000"/>
              </a:lnSpc>
            </a:pPr>
            <a:r>
              <a:rPr lang="en-GB" altLang="en-US" sz="12000" b="1" dirty="0" smtClean="0"/>
              <a:t>UKAZUJE GDE JE NEOPHODNO DA ZEMLJA KANDIDAT PODNESE DODATNE INFORMACIJE ILI OBJAŠNJENJA KONKRETNIH PITANJA; </a:t>
            </a:r>
          </a:p>
          <a:p>
            <a:pPr>
              <a:lnSpc>
                <a:spcPct val="80000"/>
              </a:lnSpc>
            </a:pPr>
            <a:r>
              <a:rPr lang="en-GB" altLang="en-US" sz="12000" b="1" dirty="0" smtClean="0"/>
              <a:t>SADRŽI RAZJAŠNJENJA DA LI ĆE I KOJA ZAVRŠNA MERILA KANDIDAT MORATI DA ISPUNI KAO USLOV ZA ZATVARANJE DATOG POGLAVLJA.  </a:t>
            </a:r>
          </a:p>
          <a:p>
            <a:pPr>
              <a:lnSpc>
                <a:spcPct val="80000"/>
              </a:lnSpc>
            </a:pPr>
            <a:endParaRPr lang="en-GB" altLang="en-US" sz="12000" b="1" dirty="0"/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>
              <a:lnSpc>
                <a:spcPct val="80000"/>
              </a:lnSpc>
            </a:pPr>
            <a:endParaRPr lang="en-GB" altLang="en-US" sz="9600" b="1" dirty="0"/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800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rgbClr val="FF0000"/>
                </a:solidFill>
              </a:rPr>
              <a:t>O ČEMU SE PREGOVARA?</a:t>
            </a:r>
            <a:endParaRPr lang="en-GB" altLang="en-US" sz="11200" b="1" dirty="0" smtClean="0"/>
          </a:p>
          <a:p>
            <a:pPr>
              <a:lnSpc>
                <a:spcPct val="80000"/>
              </a:lnSpc>
            </a:pPr>
            <a:r>
              <a:rPr lang="en-GB" altLang="en-US" sz="11200" b="1" dirty="0">
                <a:solidFill>
                  <a:schemeClr val="bg1"/>
                </a:solidFill>
              </a:rPr>
              <a:t>SVI ASPEKTI PRAVNE TEKOVINE EU (PREKO 17000 PROPISA U OBIMU OD 150 000 STRANICA).</a:t>
            </a:r>
          </a:p>
          <a:p>
            <a:pPr>
              <a:lnSpc>
                <a:spcPct val="80000"/>
              </a:lnSpc>
            </a:pPr>
            <a:r>
              <a:rPr lang="en-GB" altLang="en-US" sz="11200" b="1" dirty="0">
                <a:solidFill>
                  <a:schemeClr val="bg1"/>
                </a:solidFill>
              </a:rPr>
              <a:t>PREGOVORI PODELJENI NA PREGOVARAČKA POGLAVLJA.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chemeClr val="bg1"/>
                </a:solidFill>
              </a:rPr>
              <a:t>     BROJ </a:t>
            </a:r>
            <a:r>
              <a:rPr lang="en-GB" altLang="en-US" sz="11200" b="1" dirty="0">
                <a:solidFill>
                  <a:schemeClr val="bg1"/>
                </a:solidFill>
              </a:rPr>
              <a:t>POGLAVLJA POSTEPENO RASTAO: </a:t>
            </a:r>
          </a:p>
          <a:p>
            <a:pPr>
              <a:lnSpc>
                <a:spcPct val="80000"/>
              </a:lnSpc>
            </a:pPr>
            <a:r>
              <a:rPr lang="en-GB" altLang="en-US" sz="11200" b="1" dirty="0">
                <a:solidFill>
                  <a:schemeClr val="bg1"/>
                </a:solidFill>
              </a:rPr>
              <a:t>ZA ZEMLJE KOJE SU PRIMLJENE 2004. – 29 PREGOVARAČKIH POGLAVLJA;  </a:t>
            </a:r>
            <a:endParaRPr lang="en-GB" altLang="en-US" sz="11200" b="1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1200" b="1" dirty="0" smtClean="0">
                <a:solidFill>
                  <a:schemeClr val="bg1"/>
                </a:solidFill>
              </a:rPr>
              <a:t>BUGARSKA, RUMUNIJA, HRVATSKA – 31 POGLAVLJA; </a:t>
            </a:r>
            <a:endParaRPr lang="en-GB" altLang="en-US" sz="112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1200" b="1" dirty="0">
                <a:solidFill>
                  <a:schemeClr val="bg1"/>
                </a:solidFill>
              </a:rPr>
              <a:t>ZA ZEMLJE KOJE TRENUTNO PREGOVARAJU – 35 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POGLAVLJA</a:t>
            </a:r>
            <a:r>
              <a:rPr lang="en-GB" altLang="en-US" sz="11200" b="1" dirty="0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80000"/>
              </a:lnSpc>
            </a:pPr>
            <a:r>
              <a:rPr lang="en-GB" altLang="en-US" sz="11200" b="1" dirty="0">
                <a:solidFill>
                  <a:schemeClr val="bg1"/>
                </a:solidFill>
              </a:rPr>
              <a:t>POVEČANI BROJ POGLAVLJA REZULTAT ŠIRENJA NADLEŽNOSTI EU. </a:t>
            </a:r>
          </a:p>
          <a:p>
            <a:pPr>
              <a:lnSpc>
                <a:spcPct val="80000"/>
              </a:lnSpc>
            </a:pPr>
            <a:endParaRPr lang="en-GB" altLang="en-US" sz="9600" b="1" dirty="0"/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>
              <a:lnSpc>
                <a:spcPct val="80000"/>
              </a:lnSpc>
            </a:pPr>
            <a:endParaRPr lang="en-GB" altLang="en-US" sz="9600" b="1" dirty="0"/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162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rgbClr val="FF0000"/>
                </a:solidFill>
              </a:rPr>
              <a:t>PREGOVARAČKA POGLAVLJA (35):</a:t>
            </a:r>
            <a:endParaRPr lang="en-GB" altLang="en-US" sz="11200" b="1" dirty="0" smtClean="0"/>
          </a:p>
          <a:p>
            <a:pPr marL="0" indent="0">
              <a:buNone/>
            </a:pPr>
            <a:r>
              <a:rPr lang="en-GB" sz="9600" b="1" dirty="0" smtClean="0"/>
              <a:t>1. </a:t>
            </a:r>
            <a:r>
              <a:rPr lang="en-GB" sz="9600" b="1" dirty="0" err="1" smtClean="0"/>
              <a:t>Slobodno</a:t>
            </a:r>
            <a:r>
              <a:rPr lang="en-GB" sz="9600" b="1" dirty="0" smtClean="0"/>
              <a:t> </a:t>
            </a:r>
            <a:r>
              <a:rPr lang="en-GB" sz="9600" b="1" dirty="0" err="1"/>
              <a:t>kretanje</a:t>
            </a:r>
            <a:r>
              <a:rPr lang="en-GB" sz="9600" b="1" dirty="0"/>
              <a:t> robe</a:t>
            </a:r>
          </a:p>
          <a:p>
            <a:pPr marL="0" indent="0">
              <a:buNone/>
            </a:pPr>
            <a:r>
              <a:rPr lang="en-GB" sz="9600" b="1" dirty="0" smtClean="0"/>
              <a:t>2. </a:t>
            </a:r>
            <a:r>
              <a:rPr lang="en-GB" sz="9600" b="1" dirty="0" err="1" smtClean="0"/>
              <a:t>Slobodno</a:t>
            </a:r>
            <a:r>
              <a:rPr lang="en-GB" sz="9600" b="1" dirty="0" smtClean="0"/>
              <a:t> </a:t>
            </a:r>
            <a:r>
              <a:rPr lang="en-GB" sz="9600" b="1" dirty="0" err="1"/>
              <a:t>kretanje</a:t>
            </a:r>
            <a:r>
              <a:rPr lang="en-GB" sz="9600" b="1" dirty="0"/>
              <a:t> </a:t>
            </a:r>
            <a:r>
              <a:rPr lang="en-GB" sz="9600" b="1" dirty="0" err="1"/>
              <a:t>radnika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3. </a:t>
            </a:r>
            <a:r>
              <a:rPr lang="en-GB" sz="9600" b="1" dirty="0" err="1" smtClean="0"/>
              <a:t>Pravo</a:t>
            </a:r>
            <a:r>
              <a:rPr lang="en-GB" sz="9600" b="1" dirty="0" smtClean="0"/>
              <a:t> </a:t>
            </a:r>
            <a:r>
              <a:rPr lang="en-GB" sz="9600" b="1" dirty="0" err="1"/>
              <a:t>na</a:t>
            </a:r>
            <a:r>
              <a:rPr lang="en-GB" sz="9600" b="1" dirty="0"/>
              <a:t> </a:t>
            </a:r>
            <a:r>
              <a:rPr lang="en-GB" sz="9600" b="1" dirty="0" err="1"/>
              <a:t>osnivanje</a:t>
            </a:r>
            <a:r>
              <a:rPr lang="en-GB" sz="9600" b="1" dirty="0"/>
              <a:t> </a:t>
            </a:r>
            <a:r>
              <a:rPr lang="en-GB" sz="9600" b="1" dirty="0" err="1"/>
              <a:t>preduzeća</a:t>
            </a:r>
            <a:r>
              <a:rPr lang="en-GB" sz="9600" b="1" dirty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sloboda</a:t>
            </a:r>
            <a:r>
              <a:rPr lang="en-GB" sz="9600" b="1" dirty="0"/>
              <a:t> </a:t>
            </a:r>
            <a:r>
              <a:rPr lang="en-GB" sz="9600" b="1" dirty="0" err="1"/>
              <a:t>pružanja</a:t>
            </a:r>
            <a:r>
              <a:rPr lang="en-GB" sz="9600" b="1" dirty="0"/>
              <a:t> </a:t>
            </a:r>
            <a:r>
              <a:rPr lang="en-GB" sz="9600" b="1" dirty="0" err="1"/>
              <a:t>usluga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4. </a:t>
            </a:r>
            <a:r>
              <a:rPr lang="en-GB" sz="9600" b="1" dirty="0" err="1" smtClean="0"/>
              <a:t>Slobodno</a:t>
            </a:r>
            <a:r>
              <a:rPr lang="en-GB" sz="9600" b="1" dirty="0" smtClean="0"/>
              <a:t> </a:t>
            </a:r>
            <a:r>
              <a:rPr lang="en-GB" sz="9600" b="1" dirty="0" err="1"/>
              <a:t>kretanje</a:t>
            </a:r>
            <a:r>
              <a:rPr lang="en-GB" sz="9600" b="1" dirty="0"/>
              <a:t> </a:t>
            </a:r>
            <a:r>
              <a:rPr lang="en-GB" sz="9600" b="1" dirty="0" err="1"/>
              <a:t>kapitala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5. </a:t>
            </a:r>
            <a:r>
              <a:rPr lang="en-GB" sz="9600" b="1" dirty="0" err="1" smtClean="0"/>
              <a:t>Javne</a:t>
            </a:r>
            <a:r>
              <a:rPr lang="en-GB" sz="9600" b="1" dirty="0" smtClean="0"/>
              <a:t> </a:t>
            </a:r>
            <a:r>
              <a:rPr lang="en-GB" sz="9600" b="1" dirty="0" err="1"/>
              <a:t>nabavke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6. </a:t>
            </a:r>
            <a:r>
              <a:rPr lang="en-GB" sz="9600" b="1" dirty="0" err="1" smtClean="0"/>
              <a:t>Zakon</a:t>
            </a:r>
            <a:r>
              <a:rPr lang="en-GB" sz="9600" b="1" dirty="0" smtClean="0"/>
              <a:t> </a:t>
            </a:r>
            <a:r>
              <a:rPr lang="en-GB" sz="9600" b="1" dirty="0"/>
              <a:t>o </a:t>
            </a:r>
            <a:r>
              <a:rPr lang="en-GB" sz="9600" b="1" dirty="0" err="1"/>
              <a:t>preduzećima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7. </a:t>
            </a:r>
            <a:r>
              <a:rPr lang="en-GB" sz="9600" b="1" dirty="0" err="1" smtClean="0"/>
              <a:t>Zakon</a:t>
            </a:r>
            <a:r>
              <a:rPr lang="en-GB" sz="9600" b="1" dirty="0" smtClean="0"/>
              <a:t> </a:t>
            </a:r>
            <a:r>
              <a:rPr lang="en-GB" sz="9600" b="1" dirty="0"/>
              <a:t>o </a:t>
            </a:r>
            <a:r>
              <a:rPr lang="en-GB" sz="9600" b="1" dirty="0" err="1"/>
              <a:t>intelektualnom</a:t>
            </a:r>
            <a:r>
              <a:rPr lang="en-GB" sz="9600" b="1" dirty="0"/>
              <a:t> </a:t>
            </a:r>
            <a:r>
              <a:rPr lang="en-GB" sz="9600" b="1" dirty="0" err="1"/>
              <a:t>vlasništvu</a:t>
            </a:r>
            <a:r>
              <a:rPr lang="en-GB" sz="9600" b="1" dirty="0"/>
              <a:t> (</a:t>
            </a:r>
            <a:r>
              <a:rPr lang="en-GB" sz="9600" b="1" dirty="0" err="1"/>
              <a:t>svojini</a:t>
            </a:r>
            <a:r>
              <a:rPr lang="en-GB" sz="9600" b="1" dirty="0"/>
              <a:t>)</a:t>
            </a:r>
          </a:p>
          <a:p>
            <a:pPr marL="0" indent="0">
              <a:buNone/>
            </a:pPr>
            <a:r>
              <a:rPr lang="en-GB" sz="9600" b="1" dirty="0" smtClean="0"/>
              <a:t>8. </a:t>
            </a:r>
            <a:r>
              <a:rPr lang="en-GB" sz="9600" b="1" dirty="0" err="1" smtClean="0"/>
              <a:t>Politika</a:t>
            </a:r>
            <a:r>
              <a:rPr lang="en-GB" sz="9600" b="1" dirty="0" smtClean="0"/>
              <a:t> </a:t>
            </a:r>
            <a:r>
              <a:rPr lang="en-GB" sz="9600" b="1" dirty="0" err="1"/>
              <a:t>konkurentnosti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9. </a:t>
            </a:r>
            <a:r>
              <a:rPr lang="en-GB" sz="9600" b="1" dirty="0" err="1" smtClean="0"/>
              <a:t>Finansijske</a:t>
            </a:r>
            <a:r>
              <a:rPr lang="en-GB" sz="9600" b="1" dirty="0" smtClean="0"/>
              <a:t> </a:t>
            </a:r>
            <a:r>
              <a:rPr lang="en-GB" sz="9600" b="1" dirty="0" err="1"/>
              <a:t>usluge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10. </a:t>
            </a:r>
            <a:r>
              <a:rPr lang="en-GB" sz="9600" b="1" dirty="0" err="1" smtClean="0"/>
              <a:t>Informaciono</a:t>
            </a:r>
            <a:r>
              <a:rPr lang="en-GB" sz="9600" b="1" dirty="0" smtClean="0"/>
              <a:t> </a:t>
            </a:r>
            <a:r>
              <a:rPr lang="en-GB" sz="9600" b="1" dirty="0" err="1"/>
              <a:t>društvo</a:t>
            </a:r>
            <a:r>
              <a:rPr lang="en-GB" sz="9600" b="1" dirty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mediji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11. </a:t>
            </a:r>
            <a:r>
              <a:rPr lang="en-GB" sz="9600" b="1" dirty="0" err="1" smtClean="0"/>
              <a:t>Poljoprivreda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12. </a:t>
            </a:r>
            <a:r>
              <a:rPr lang="en-GB" sz="9600" b="1" dirty="0" err="1" smtClean="0"/>
              <a:t>Bezbednost</a:t>
            </a:r>
            <a:r>
              <a:rPr lang="en-GB" sz="9600" b="1" dirty="0" smtClean="0"/>
              <a:t> </a:t>
            </a:r>
            <a:r>
              <a:rPr lang="en-GB" sz="9600" b="1" dirty="0" err="1"/>
              <a:t>hrane</a:t>
            </a:r>
            <a:r>
              <a:rPr lang="en-GB" sz="9600" b="1" dirty="0"/>
              <a:t>, </a:t>
            </a:r>
            <a:r>
              <a:rPr lang="en-GB" sz="9600" b="1" dirty="0" err="1"/>
              <a:t>veterinarska</a:t>
            </a:r>
            <a:r>
              <a:rPr lang="en-GB" sz="9600" b="1" dirty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fitosanitarna</a:t>
            </a:r>
            <a:r>
              <a:rPr lang="en-GB" sz="9600" b="1" dirty="0"/>
              <a:t> </a:t>
            </a:r>
            <a:r>
              <a:rPr lang="en-GB" sz="9600" b="1" dirty="0" err="1" smtClean="0"/>
              <a:t>politika</a:t>
            </a:r>
            <a:endParaRPr lang="en-GB" sz="9600" b="1" dirty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75762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rgbClr val="FF0000"/>
                </a:solidFill>
              </a:rPr>
              <a:t>PREGOVARAČKA POGLAVLJA (35):</a:t>
            </a:r>
            <a:endParaRPr lang="en-GB" altLang="en-US" sz="11200" b="1" dirty="0" smtClean="0"/>
          </a:p>
          <a:p>
            <a:pPr marL="0" indent="0">
              <a:buNone/>
            </a:pPr>
            <a:r>
              <a:rPr lang="en-GB" sz="9600" b="1" dirty="0" smtClean="0"/>
              <a:t>13. </a:t>
            </a:r>
            <a:r>
              <a:rPr lang="en-GB" sz="9600" b="1" dirty="0" err="1" smtClean="0"/>
              <a:t>Ribarstvo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14. </a:t>
            </a:r>
            <a:r>
              <a:rPr lang="en-GB" sz="9600" b="1" dirty="0" err="1" smtClean="0"/>
              <a:t>Transportna</a:t>
            </a:r>
            <a:r>
              <a:rPr lang="en-GB" sz="9600" b="1" dirty="0" smtClean="0"/>
              <a:t> </a:t>
            </a:r>
            <a:r>
              <a:rPr lang="en-GB" sz="9600" b="1" dirty="0" err="1"/>
              <a:t>politika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15. </a:t>
            </a:r>
            <a:r>
              <a:rPr lang="en-GB" sz="9600" b="1" dirty="0" err="1" smtClean="0"/>
              <a:t>Energija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16. </a:t>
            </a:r>
            <a:r>
              <a:rPr lang="en-GB" sz="9600" b="1" dirty="0" err="1" smtClean="0"/>
              <a:t>Porezi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17. </a:t>
            </a:r>
            <a:r>
              <a:rPr lang="en-GB" sz="9600" b="1" dirty="0" err="1" smtClean="0"/>
              <a:t>Ekonomska</a:t>
            </a:r>
            <a:r>
              <a:rPr lang="en-GB" sz="9600" b="1" dirty="0" smtClean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monetarna</a:t>
            </a:r>
            <a:r>
              <a:rPr lang="en-GB" sz="9600" b="1" dirty="0"/>
              <a:t> </a:t>
            </a:r>
            <a:r>
              <a:rPr lang="en-GB" sz="9600" b="1" dirty="0" err="1"/>
              <a:t>politika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18. </a:t>
            </a:r>
            <a:r>
              <a:rPr lang="en-GB" sz="9600" b="1" dirty="0" err="1" smtClean="0"/>
              <a:t>Statistika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19. </a:t>
            </a:r>
            <a:r>
              <a:rPr lang="en-GB" sz="9600" b="1" dirty="0" err="1" smtClean="0"/>
              <a:t>Socijalna</a:t>
            </a:r>
            <a:r>
              <a:rPr lang="en-GB" sz="9600" b="1" dirty="0" smtClean="0"/>
              <a:t> </a:t>
            </a:r>
            <a:r>
              <a:rPr lang="en-GB" sz="9600" b="1" dirty="0" err="1"/>
              <a:t>politika</a:t>
            </a:r>
            <a:r>
              <a:rPr lang="en-GB" sz="9600" b="1" dirty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zapošljavanje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20. </a:t>
            </a:r>
            <a:r>
              <a:rPr lang="en-GB" sz="9600" b="1" dirty="0" err="1" smtClean="0"/>
              <a:t>Preduzetništvo</a:t>
            </a:r>
            <a:r>
              <a:rPr lang="en-GB" sz="9600" b="1" dirty="0" smtClean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industrijska</a:t>
            </a:r>
            <a:r>
              <a:rPr lang="en-GB" sz="9600" b="1" dirty="0"/>
              <a:t> </a:t>
            </a:r>
            <a:r>
              <a:rPr lang="en-GB" sz="9600" b="1" dirty="0" err="1"/>
              <a:t>politika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21. </a:t>
            </a:r>
            <a:r>
              <a:rPr lang="en-GB" sz="9600" b="1" dirty="0" err="1" smtClean="0"/>
              <a:t>Transevropske</a:t>
            </a:r>
            <a:r>
              <a:rPr lang="en-GB" sz="9600" b="1" dirty="0" smtClean="0"/>
              <a:t> </a:t>
            </a:r>
            <a:r>
              <a:rPr lang="en-GB" sz="9600" b="1" dirty="0" err="1"/>
              <a:t>mreže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22. </a:t>
            </a:r>
            <a:r>
              <a:rPr lang="en-GB" sz="9600" b="1" dirty="0" err="1" smtClean="0"/>
              <a:t>Regionalna</a:t>
            </a:r>
            <a:r>
              <a:rPr lang="en-GB" sz="9600" b="1" dirty="0" smtClean="0"/>
              <a:t> </a:t>
            </a:r>
            <a:r>
              <a:rPr lang="en-GB" sz="9600" b="1" dirty="0" err="1"/>
              <a:t>politika</a:t>
            </a:r>
            <a:r>
              <a:rPr lang="en-GB" sz="9600" b="1" dirty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koordinacija</a:t>
            </a:r>
            <a:r>
              <a:rPr lang="en-GB" sz="9600" b="1" dirty="0"/>
              <a:t> </a:t>
            </a:r>
            <a:r>
              <a:rPr lang="en-GB" sz="9600" b="1" dirty="0" err="1"/>
              <a:t>strukturnih</a:t>
            </a:r>
            <a:r>
              <a:rPr lang="en-GB" sz="9600" b="1" dirty="0"/>
              <a:t> </a:t>
            </a:r>
            <a:r>
              <a:rPr lang="en-GB" sz="9600" b="1" dirty="0" err="1"/>
              <a:t>instrumenata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23. </a:t>
            </a:r>
            <a:r>
              <a:rPr lang="en-GB" sz="9600" b="1" dirty="0" err="1" smtClean="0"/>
              <a:t>Pravosuđe</a:t>
            </a:r>
            <a:r>
              <a:rPr lang="en-GB" sz="9600" b="1" dirty="0" smtClean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osnovna</a:t>
            </a:r>
            <a:r>
              <a:rPr lang="en-GB" sz="9600" b="1" dirty="0"/>
              <a:t> </a:t>
            </a:r>
            <a:r>
              <a:rPr lang="en-GB" sz="9600" b="1" dirty="0" err="1"/>
              <a:t>ljudska</a:t>
            </a:r>
            <a:r>
              <a:rPr lang="en-GB" sz="9600" b="1" dirty="0"/>
              <a:t> </a:t>
            </a:r>
            <a:r>
              <a:rPr lang="en-GB" sz="9600" b="1" dirty="0" err="1"/>
              <a:t>prava</a:t>
            </a:r>
            <a:endParaRPr lang="en-GB" sz="9600" b="1" dirty="0"/>
          </a:p>
          <a:p>
            <a:pPr>
              <a:lnSpc>
                <a:spcPct val="80000"/>
              </a:lnSpc>
            </a:pPr>
            <a:endParaRPr lang="en-GB" altLang="en-US" sz="9600" b="1" dirty="0"/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>
              <a:lnSpc>
                <a:spcPct val="80000"/>
              </a:lnSpc>
            </a:pPr>
            <a:endParaRPr lang="en-GB" altLang="en-US" sz="9600" b="1" dirty="0"/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562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rgbClr val="FF0000"/>
                </a:solidFill>
              </a:rPr>
              <a:t>PREGOVARAČKA POGLAVLJA (35):</a:t>
            </a:r>
            <a:endParaRPr lang="en-GB" altLang="en-US" sz="11200" b="1" dirty="0" smtClean="0"/>
          </a:p>
          <a:p>
            <a:pPr marL="0" indent="0">
              <a:buNone/>
            </a:pPr>
            <a:r>
              <a:rPr lang="en-GB" sz="9600" b="1" dirty="0" smtClean="0"/>
              <a:t>24. Pravda</a:t>
            </a:r>
            <a:r>
              <a:rPr lang="en-GB" sz="9600" b="1" dirty="0"/>
              <a:t>, </a:t>
            </a:r>
            <a:r>
              <a:rPr lang="en-GB" sz="9600" b="1" dirty="0" err="1"/>
              <a:t>sloboda</a:t>
            </a:r>
            <a:r>
              <a:rPr lang="en-GB" sz="9600" b="1" dirty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sigurnost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25. </a:t>
            </a:r>
            <a:r>
              <a:rPr lang="en-GB" sz="9600" b="1" dirty="0" err="1" smtClean="0"/>
              <a:t>Nauka</a:t>
            </a:r>
            <a:r>
              <a:rPr lang="en-GB" sz="9600" b="1" dirty="0" smtClean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istraživanje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26. </a:t>
            </a:r>
            <a:r>
              <a:rPr lang="en-GB" sz="9600" b="1" dirty="0" err="1" smtClean="0"/>
              <a:t>Obrazovanje</a:t>
            </a:r>
            <a:r>
              <a:rPr lang="en-GB" sz="9600" b="1" dirty="0" smtClean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kultura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27. </a:t>
            </a:r>
            <a:r>
              <a:rPr lang="en-GB" sz="9600" b="1" dirty="0" err="1" smtClean="0"/>
              <a:t>Zaštita</a:t>
            </a:r>
            <a:r>
              <a:rPr lang="en-GB" sz="9600" b="1" dirty="0" smtClean="0"/>
              <a:t> </a:t>
            </a:r>
            <a:r>
              <a:rPr lang="en-GB" sz="9600" b="1" dirty="0" err="1"/>
              <a:t>okoline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28. </a:t>
            </a:r>
            <a:r>
              <a:rPr lang="en-GB" sz="9600" b="1" dirty="0" err="1" smtClean="0"/>
              <a:t>Zaštita</a:t>
            </a:r>
            <a:r>
              <a:rPr lang="en-GB" sz="9600" b="1" dirty="0" smtClean="0"/>
              <a:t> </a:t>
            </a:r>
            <a:r>
              <a:rPr lang="en-GB" sz="9600" b="1" dirty="0" err="1"/>
              <a:t>potrošača</a:t>
            </a:r>
            <a:r>
              <a:rPr lang="en-GB" sz="9600" b="1" dirty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zdravlja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29. </a:t>
            </a:r>
            <a:r>
              <a:rPr lang="en-GB" sz="9600" b="1" dirty="0" err="1" smtClean="0"/>
              <a:t>Carinska</a:t>
            </a:r>
            <a:r>
              <a:rPr lang="en-GB" sz="9600" b="1" dirty="0" smtClean="0"/>
              <a:t> </a:t>
            </a:r>
            <a:r>
              <a:rPr lang="en-GB" sz="9600" b="1" dirty="0" err="1"/>
              <a:t>unija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30. </a:t>
            </a:r>
            <a:r>
              <a:rPr lang="en-GB" sz="9600" b="1" dirty="0" err="1" smtClean="0"/>
              <a:t>Spoljni</a:t>
            </a:r>
            <a:r>
              <a:rPr lang="en-GB" sz="9600" b="1" dirty="0" smtClean="0"/>
              <a:t> </a:t>
            </a:r>
            <a:r>
              <a:rPr lang="en-GB" sz="9600" b="1" dirty="0" err="1"/>
              <a:t>odnosi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31. </a:t>
            </a:r>
            <a:r>
              <a:rPr lang="en-GB" sz="9600" b="1" dirty="0" err="1" smtClean="0"/>
              <a:t>Spoljna</a:t>
            </a:r>
            <a:r>
              <a:rPr lang="en-GB" sz="9600" b="1" dirty="0"/>
              <a:t>, </a:t>
            </a:r>
            <a:r>
              <a:rPr lang="en-GB" sz="9600" b="1" dirty="0" err="1"/>
              <a:t>bezbednosna</a:t>
            </a:r>
            <a:r>
              <a:rPr lang="en-GB" sz="9600" b="1" dirty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odbrambena</a:t>
            </a:r>
            <a:r>
              <a:rPr lang="en-GB" sz="9600" b="1" dirty="0"/>
              <a:t> </a:t>
            </a:r>
            <a:r>
              <a:rPr lang="en-GB" sz="9600" b="1" dirty="0" err="1"/>
              <a:t>politika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32. </a:t>
            </a:r>
            <a:r>
              <a:rPr lang="en-GB" sz="9600" b="1" dirty="0" err="1" smtClean="0"/>
              <a:t>Finansijska</a:t>
            </a:r>
            <a:r>
              <a:rPr lang="en-GB" sz="9600" b="1" dirty="0" smtClean="0"/>
              <a:t> </a:t>
            </a:r>
            <a:r>
              <a:rPr lang="en-GB" sz="9600" b="1" dirty="0" err="1"/>
              <a:t>kontrola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33. </a:t>
            </a:r>
            <a:r>
              <a:rPr lang="en-GB" sz="9600" b="1" dirty="0" err="1" smtClean="0"/>
              <a:t>Finansijske</a:t>
            </a:r>
            <a:r>
              <a:rPr lang="en-GB" sz="9600" b="1" dirty="0" smtClean="0"/>
              <a:t> </a:t>
            </a:r>
            <a:r>
              <a:rPr lang="en-GB" sz="9600" b="1" dirty="0" err="1"/>
              <a:t>i</a:t>
            </a:r>
            <a:r>
              <a:rPr lang="en-GB" sz="9600" b="1" dirty="0"/>
              <a:t> </a:t>
            </a:r>
            <a:r>
              <a:rPr lang="en-GB" sz="9600" b="1" dirty="0" err="1"/>
              <a:t>budzetske</a:t>
            </a:r>
            <a:r>
              <a:rPr lang="en-GB" sz="9600" b="1" dirty="0"/>
              <a:t> </a:t>
            </a:r>
            <a:r>
              <a:rPr lang="en-GB" sz="9600" b="1" dirty="0" err="1"/>
              <a:t>odredbe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34. </a:t>
            </a:r>
            <a:r>
              <a:rPr lang="en-GB" sz="9600" b="1" dirty="0" err="1" smtClean="0"/>
              <a:t>Institucije</a:t>
            </a:r>
            <a:endParaRPr lang="en-GB" sz="9600" b="1" dirty="0"/>
          </a:p>
          <a:p>
            <a:pPr marL="0" indent="0">
              <a:buNone/>
            </a:pPr>
            <a:r>
              <a:rPr lang="en-GB" sz="9600" b="1" dirty="0" smtClean="0"/>
              <a:t>35. </a:t>
            </a:r>
            <a:r>
              <a:rPr lang="en-GB" sz="9600" b="1" dirty="0" err="1" smtClean="0"/>
              <a:t>Druga</a:t>
            </a:r>
            <a:r>
              <a:rPr lang="en-GB" sz="9600" b="1" dirty="0" smtClean="0"/>
              <a:t> </a:t>
            </a:r>
            <a:r>
              <a:rPr lang="en-GB" sz="9600" b="1" dirty="0" err="1"/>
              <a:t>pitanja</a:t>
            </a:r>
            <a:endParaRPr lang="en-GB" sz="9600" b="1" dirty="0"/>
          </a:p>
          <a:p>
            <a:pPr>
              <a:lnSpc>
                <a:spcPct val="80000"/>
              </a:lnSpc>
            </a:pPr>
            <a:endParaRPr lang="en-GB" altLang="en-US" sz="9600" b="1" dirty="0"/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>
              <a:lnSpc>
                <a:spcPct val="80000"/>
              </a:lnSpc>
            </a:pPr>
            <a:endParaRPr lang="en-GB" altLang="en-US" sz="9600" b="1" dirty="0"/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098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GB" altLang="en-US" sz="12800" b="1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2800" b="1" dirty="0" smtClean="0">
                <a:solidFill>
                  <a:srgbClr val="FF0000"/>
                </a:solidFill>
              </a:rPr>
              <a:t>O ČEMU SE PREGOVARA?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2800" b="1" dirty="0" smtClean="0"/>
          </a:p>
          <a:p>
            <a:pPr>
              <a:lnSpc>
                <a:spcPct val="80000"/>
              </a:lnSpc>
            </a:pPr>
            <a:r>
              <a:rPr lang="en-GB" altLang="en-US" sz="12800" b="1" dirty="0">
                <a:solidFill>
                  <a:schemeClr val="bg1"/>
                </a:solidFill>
              </a:rPr>
              <a:t>PREGOVARA SE I O ODREĐENIM </a:t>
            </a:r>
            <a:r>
              <a:rPr lang="en-GB" altLang="en-US" sz="12800" b="1" dirty="0">
                <a:solidFill>
                  <a:srgbClr val="FF0000"/>
                </a:solidFill>
              </a:rPr>
              <a:t>POLITIČKIM </a:t>
            </a:r>
            <a:r>
              <a:rPr lang="en-GB" altLang="en-US" sz="12800" b="1" dirty="0" smtClean="0">
                <a:solidFill>
                  <a:schemeClr val="bg1"/>
                </a:solidFill>
              </a:rPr>
              <a:t>PITANJIMA: </a:t>
            </a:r>
            <a:endParaRPr lang="en-GB" altLang="en-US" sz="128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2800" b="1" dirty="0">
                <a:solidFill>
                  <a:schemeClr val="bg1"/>
                </a:solidFill>
              </a:rPr>
              <a:t>HRVATSKA (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saradnja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sa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Haškim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tribunalom</a:t>
            </a:r>
            <a:r>
              <a:rPr lang="en-GB" altLang="en-US" sz="12800" b="1" dirty="0">
                <a:solidFill>
                  <a:schemeClr val="bg1"/>
                </a:solidFill>
              </a:rPr>
              <a:t>);</a:t>
            </a:r>
          </a:p>
          <a:p>
            <a:pPr>
              <a:lnSpc>
                <a:spcPct val="80000"/>
              </a:lnSpc>
            </a:pPr>
            <a:r>
              <a:rPr lang="en-GB" altLang="en-US" sz="12800" b="1" dirty="0">
                <a:solidFill>
                  <a:schemeClr val="bg1"/>
                </a:solidFill>
              </a:rPr>
              <a:t>KIPAR (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ujedinjenje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ostrva</a:t>
            </a:r>
            <a:r>
              <a:rPr lang="en-GB" altLang="en-US" sz="12800" b="1" dirty="0">
                <a:solidFill>
                  <a:schemeClr val="bg1"/>
                </a:solidFill>
              </a:rPr>
              <a:t>);</a:t>
            </a:r>
          </a:p>
          <a:p>
            <a:pPr>
              <a:lnSpc>
                <a:spcPct val="80000"/>
              </a:lnSpc>
            </a:pPr>
            <a:r>
              <a:rPr lang="en-GB" altLang="en-US" sz="12800" b="1" dirty="0">
                <a:solidFill>
                  <a:schemeClr val="bg1"/>
                </a:solidFill>
              </a:rPr>
              <a:t>SRBIJA (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saradnja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sa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Haškim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tribunalom</a:t>
            </a:r>
            <a:r>
              <a:rPr lang="en-GB" altLang="en-US" sz="12800" b="1" i="1" dirty="0">
                <a:solidFill>
                  <a:schemeClr val="bg1"/>
                </a:solidFill>
              </a:rPr>
              <a:t>;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normalizacija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odnosa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sa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Kosovom</a:t>
            </a:r>
            <a:r>
              <a:rPr lang="en-GB" altLang="en-US" sz="12800" b="1" i="1" dirty="0">
                <a:solidFill>
                  <a:schemeClr val="bg1"/>
                </a:solidFill>
              </a:rPr>
              <a:t>;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konstruktivan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odnos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prema</a:t>
            </a:r>
            <a:r>
              <a:rPr lang="en-GB" altLang="en-US" sz="12800" b="1" i="1" dirty="0">
                <a:solidFill>
                  <a:schemeClr val="bg1"/>
                </a:solidFill>
              </a:rPr>
              <a:t> </a:t>
            </a:r>
            <a:r>
              <a:rPr lang="en-GB" altLang="en-US" sz="12800" b="1" i="1" dirty="0" err="1">
                <a:solidFill>
                  <a:schemeClr val="bg1"/>
                </a:solidFill>
              </a:rPr>
              <a:t>BiH</a:t>
            </a:r>
            <a:r>
              <a:rPr lang="en-GB" altLang="en-US" sz="12800" b="1" dirty="0">
                <a:solidFill>
                  <a:schemeClr val="bg1"/>
                </a:solidFill>
              </a:rPr>
              <a:t>). </a:t>
            </a:r>
          </a:p>
          <a:p>
            <a:pPr>
              <a:lnSpc>
                <a:spcPct val="80000"/>
              </a:lnSpc>
            </a:pPr>
            <a:r>
              <a:rPr lang="en-GB" altLang="en-US" sz="12800" b="1" dirty="0">
                <a:solidFill>
                  <a:schemeClr val="bg1"/>
                </a:solidFill>
              </a:rPr>
              <a:t>ŠTO JE VIŠE POLITIČKIH PITANJA, PREGOVORI </a:t>
            </a:r>
            <a:r>
              <a:rPr lang="en-GB" altLang="en-US" sz="12800" b="1" dirty="0">
                <a:solidFill>
                  <a:srgbClr val="FF0000"/>
                </a:solidFill>
              </a:rPr>
              <a:t>KOMPLEKSNIJI</a:t>
            </a:r>
            <a:r>
              <a:rPr lang="en-GB" altLang="en-US" sz="12800" b="1" dirty="0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80000"/>
              </a:lnSpc>
            </a:pPr>
            <a:endParaRPr lang="en-GB" altLang="en-US" sz="12000" b="1" dirty="0"/>
          </a:p>
          <a:p>
            <a:pPr>
              <a:lnSpc>
                <a:spcPct val="80000"/>
              </a:lnSpc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endParaRPr lang="en-GB" altLang="en-US" sz="9600" b="1" dirty="0"/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958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endParaRPr lang="en-US" altLang="en-US" sz="2000" dirty="0" smtClean="0"/>
          </a:p>
        </p:txBody>
      </p:sp>
      <p:pic>
        <p:nvPicPr>
          <p:cNvPr id="2051" name="Picture 27" descr="map_2_en_06_06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0" y="2056843"/>
            <a:ext cx="5302250" cy="4783138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5" descr="map_2_en_légend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35675"/>
            <a:ext cx="785813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7546975" y="6040438"/>
            <a:ext cx="17145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sz="600"/>
              <a:t>Dr</a:t>
            </a:r>
            <a:r>
              <a:rPr lang="sr-Latn-CS" altLang="en-US" sz="600"/>
              <a:t>žave članice EU</a:t>
            </a:r>
            <a:endParaRPr lang="en-US" altLang="en-US" sz="600"/>
          </a:p>
        </p:txBody>
      </p:sp>
      <p:sp>
        <p:nvSpPr>
          <p:cNvPr id="2054" name="TextBox 7"/>
          <p:cNvSpPr txBox="1">
            <a:spLocks noChangeArrowheads="1"/>
          </p:cNvSpPr>
          <p:nvPr/>
        </p:nvSpPr>
        <p:spPr bwMode="auto">
          <a:xfrm>
            <a:off x="7546975" y="6235700"/>
            <a:ext cx="75565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r-Latn-CS" altLang="en-US" sz="600"/>
              <a:t>Države kandidati</a:t>
            </a:r>
            <a:endParaRPr lang="en-US" altLang="en-US" sz="600"/>
          </a:p>
        </p:txBody>
      </p:sp>
      <p:sp>
        <p:nvSpPr>
          <p:cNvPr id="2" name="Rectangle 1"/>
          <p:cNvSpPr/>
          <p:nvPr/>
        </p:nvSpPr>
        <p:spPr>
          <a:xfrm>
            <a:off x="2819400" y="1414075"/>
            <a:ext cx="4572001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dirty="0" smtClean="0"/>
              <a:t>      </a:t>
            </a:r>
            <a:r>
              <a:rPr lang="en-US" altLang="en-US" b="1" dirty="0" smtClean="0"/>
              <a:t>EVROPSKA UNIJA 2015: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b="1" dirty="0" smtClean="0"/>
              <a:t>497 MILIONA STANOVNIKA 28 </a:t>
            </a:r>
            <a:r>
              <a:rPr lang="en-US" altLang="en-US" b="1" dirty="0"/>
              <a:t>ZEMALJA</a:t>
            </a:r>
          </a:p>
        </p:txBody>
      </p:sp>
    </p:spTree>
    <p:extLst>
      <p:ext uri="{BB962C8B-B14F-4D97-AF65-F5344CB8AC3E}">
        <p14:creationId xmlns:p14="http://schemas.microsoft.com/office/powerpoint/2010/main" val="385033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r>
              <a:rPr lang="en-GB" altLang="en-US" sz="12000" b="1" dirty="0" smtClean="0">
                <a:solidFill>
                  <a:schemeClr val="bg1"/>
                </a:solidFill>
              </a:rPr>
              <a:t>PREGOVORI SE UGLAVNOM VODE NA </a:t>
            </a:r>
            <a:r>
              <a:rPr lang="en-GB" altLang="en-US" sz="12000" b="1" dirty="0" smtClean="0">
                <a:solidFill>
                  <a:srgbClr val="FF0000"/>
                </a:solidFill>
              </a:rPr>
              <a:t>TEHNIČKOM</a:t>
            </a:r>
            <a:r>
              <a:rPr lang="en-GB" altLang="en-US" sz="12000" b="1" dirty="0" smtClean="0">
                <a:solidFill>
                  <a:schemeClr val="bg1"/>
                </a:solidFill>
              </a:rPr>
              <a:t> NIVOU – UNAKRSNA PROVERA STATISTIČKIH PODATAKA, DAVANJE DODATNIH OBJAŠNJENJA, RAZRAĐIVANJE PLANOVA ZA POTPUNO USKLAĐIVANJE PROPISA ZEMLJE KANDIDATA SA PRAVOM EU.</a:t>
            </a:r>
            <a:endParaRPr lang="en-GB" altLang="en-US" sz="120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2000" b="1" dirty="0" smtClean="0">
                <a:solidFill>
                  <a:schemeClr val="bg1"/>
                </a:solidFill>
              </a:rPr>
              <a:t>NAJOSETLJIVIJA PITANJA U PREGOVORIMA SE OBIČNO REŠAVAJU NA </a:t>
            </a:r>
            <a:r>
              <a:rPr lang="en-GB" altLang="en-US" sz="12000" b="1" dirty="0" smtClean="0">
                <a:solidFill>
                  <a:srgbClr val="FF0000"/>
                </a:solidFill>
              </a:rPr>
              <a:t>POLITIČKOM</a:t>
            </a:r>
            <a:r>
              <a:rPr lang="en-GB" altLang="en-US" sz="12000" b="1" dirty="0" smtClean="0">
                <a:solidFill>
                  <a:schemeClr val="bg1"/>
                </a:solidFill>
              </a:rPr>
              <a:t> NIVOU, PRED KRAJ PREGOVORA O ODREĐENOM POGLAVLJU.  </a:t>
            </a:r>
          </a:p>
          <a:p>
            <a:pPr>
              <a:lnSpc>
                <a:spcPct val="80000"/>
              </a:lnSpc>
            </a:pPr>
            <a:r>
              <a:rPr lang="en-GB" altLang="en-US" sz="12000" b="1" dirty="0" smtClean="0">
                <a:solidFill>
                  <a:schemeClr val="bg1"/>
                </a:solidFill>
              </a:rPr>
              <a:t>ZA ZATVARANJE PREGOVORA O SVAKOM POGLAVLJU POTREBAN </a:t>
            </a:r>
            <a:r>
              <a:rPr lang="en-GB" altLang="en-US" sz="12000" b="1" dirty="0" smtClean="0">
                <a:solidFill>
                  <a:srgbClr val="FF0000"/>
                </a:solidFill>
              </a:rPr>
              <a:t>POZITIVAN</a:t>
            </a:r>
            <a:r>
              <a:rPr lang="en-GB" altLang="en-US" sz="12000" b="1" dirty="0" smtClean="0">
                <a:solidFill>
                  <a:schemeClr val="bg1"/>
                </a:solidFill>
              </a:rPr>
              <a:t> IZVEŠTAJ KOMISIJE I </a:t>
            </a:r>
            <a:r>
              <a:rPr lang="en-GB" altLang="en-US" sz="12000" b="1" dirty="0" smtClean="0">
                <a:solidFill>
                  <a:srgbClr val="FF0000"/>
                </a:solidFill>
              </a:rPr>
              <a:t>SAGLASNOST</a:t>
            </a:r>
            <a:r>
              <a:rPr lang="en-GB" altLang="en-US" sz="12000" b="1" dirty="0" smtClean="0">
                <a:solidFill>
                  <a:schemeClr val="bg1"/>
                </a:solidFill>
              </a:rPr>
              <a:t> SVIH ZEMALJA ČLANICA.  </a:t>
            </a:r>
            <a:endParaRPr lang="en-GB" altLang="en-US" sz="120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20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endParaRPr lang="en-GB" altLang="en-US" sz="11200" b="1" dirty="0"/>
          </a:p>
          <a:p>
            <a:pPr>
              <a:lnSpc>
                <a:spcPct val="80000"/>
              </a:lnSpc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endParaRPr lang="en-GB" altLang="en-US" sz="11200" b="1" dirty="0"/>
          </a:p>
          <a:p>
            <a:pPr>
              <a:lnSpc>
                <a:spcPct val="80000"/>
              </a:lnSpc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endParaRPr lang="en-GB" altLang="en-US" sz="11200" b="1" dirty="0"/>
          </a:p>
          <a:p>
            <a:pPr>
              <a:lnSpc>
                <a:spcPct val="80000"/>
              </a:lnSpc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endParaRPr lang="en-GB" altLang="en-US" sz="9600" b="1" dirty="0"/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8412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</a:pPr>
            <a:endParaRPr lang="en-GB" altLang="en-US" sz="12000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2000" b="1" dirty="0" smtClean="0">
                <a:solidFill>
                  <a:srgbClr val="FF0000"/>
                </a:solidFill>
              </a:rPr>
              <a:t>ZAVRSNA</a:t>
            </a:r>
            <a:r>
              <a:rPr lang="en-GB" altLang="en-US" sz="12000" b="1" dirty="0" smtClean="0"/>
              <a:t> MERILA ZA ZATVARANJE PREGOVORA O ODREĐENOM POGLAVLJU OBIČNO ZAHTEVAJU USVAJANJE ODREĐENIH AKCIONIH PLANOVA I NJIHOV MONITORING.  </a:t>
            </a:r>
            <a:endParaRPr lang="en-GB" altLang="en-US" sz="12000" b="1" dirty="0"/>
          </a:p>
          <a:p>
            <a:pPr>
              <a:lnSpc>
                <a:spcPct val="80000"/>
              </a:lnSpc>
            </a:pPr>
            <a:r>
              <a:rPr lang="en-GB" altLang="en-US" sz="12000" b="1" dirty="0" smtClean="0"/>
              <a:t>MERILA ZAHTEVAJU REDOVNO OBAVEŠTAVANJE KOMISIJE O SPROVOĐENJU MERA IZ AKCIONIH PLANOVA: </a:t>
            </a:r>
          </a:p>
          <a:p>
            <a:pPr>
              <a:lnSpc>
                <a:spcPct val="80000"/>
              </a:lnSpc>
            </a:pPr>
            <a:r>
              <a:rPr lang="en-GB" altLang="en-US" sz="12000" b="1" dirty="0" smtClean="0"/>
              <a:t>SLANJE IZVEŠTAJA EVROPSKOJ KOMISIJI;</a:t>
            </a:r>
          </a:p>
          <a:p>
            <a:pPr>
              <a:lnSpc>
                <a:spcPct val="80000"/>
              </a:lnSpc>
            </a:pPr>
            <a:r>
              <a:rPr lang="en-GB" altLang="en-US" sz="12000" b="1" dirty="0" smtClean="0"/>
              <a:t>MONITORING MISIJE EVROPSKE KOMISIJE. </a:t>
            </a:r>
          </a:p>
          <a:p>
            <a:pPr>
              <a:lnSpc>
                <a:spcPct val="80000"/>
              </a:lnSpc>
            </a:pPr>
            <a:r>
              <a:rPr lang="en-GB" altLang="en-US" sz="12000" b="1" dirty="0" smtClean="0">
                <a:solidFill>
                  <a:srgbClr val="FF0000"/>
                </a:solidFill>
              </a:rPr>
              <a:t>GODIŠNJI IZVEŠTAJ</a:t>
            </a:r>
            <a:r>
              <a:rPr lang="en-GB" altLang="en-US" sz="12000" b="1" dirty="0" smtClean="0"/>
              <a:t> EVROPSKE KOMISIJE PRATI PROGRES I PROBLEME U PROCESU PREGOVORA SA ZEMLJOM KANDIDATOM. 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20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20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endParaRPr lang="en-GB" altLang="en-US" sz="11200" b="1" dirty="0"/>
          </a:p>
          <a:p>
            <a:pPr>
              <a:lnSpc>
                <a:spcPct val="80000"/>
              </a:lnSpc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endParaRPr lang="en-GB" altLang="en-US" sz="11200" b="1" dirty="0"/>
          </a:p>
          <a:p>
            <a:pPr>
              <a:lnSpc>
                <a:spcPct val="80000"/>
              </a:lnSpc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endParaRPr lang="en-GB" altLang="en-US" sz="11200" b="1" dirty="0"/>
          </a:p>
          <a:p>
            <a:pPr>
              <a:lnSpc>
                <a:spcPct val="80000"/>
              </a:lnSpc>
            </a:pPr>
            <a:endParaRPr lang="en-GB" altLang="en-US" sz="11200" b="1" dirty="0" smtClean="0"/>
          </a:p>
          <a:p>
            <a:pPr>
              <a:lnSpc>
                <a:spcPct val="80000"/>
              </a:lnSpc>
            </a:pPr>
            <a:endParaRPr lang="en-GB" altLang="en-US" sz="9600" b="1" dirty="0"/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55533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rgbClr val="FF0000"/>
                </a:solidFill>
              </a:rPr>
              <a:t>POSTUPAK PRIJEMA U ČLANSTVO EU</a:t>
            </a:r>
            <a:endParaRPr lang="en-GB" altLang="en-US" sz="10400" b="1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10400" b="1" dirty="0" smtClean="0"/>
          </a:p>
          <a:p>
            <a:pPr marL="533400" indent="-533400">
              <a:lnSpc>
                <a:spcPct val="80000"/>
              </a:lnSpc>
              <a:buNone/>
            </a:pPr>
            <a:r>
              <a:rPr lang="en-GB" altLang="en-US" sz="10400" b="1" dirty="0" smtClean="0"/>
              <a:t>12) ZATVARANJE SVIH POGLAVALJA U PREGOVORIMA </a:t>
            </a:r>
          </a:p>
          <a:p>
            <a:pPr marL="533400" indent="-533400">
              <a:lnSpc>
                <a:spcPct val="80000"/>
              </a:lnSpc>
              <a:buNone/>
            </a:pPr>
            <a:r>
              <a:rPr lang="en-GB" altLang="en-US" sz="10400" b="1" dirty="0" smtClean="0"/>
              <a:t>13) PODNOŠENJE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ZAHTEVA</a:t>
            </a:r>
            <a:r>
              <a:rPr lang="en-GB" altLang="en-US" sz="10400" b="1" dirty="0" smtClean="0"/>
              <a:t> ZA PRIJEM U ČLANSTVO.</a:t>
            </a:r>
            <a:endParaRPr lang="en-GB" altLang="en-US" sz="10400" b="1" dirty="0"/>
          </a:p>
          <a:p>
            <a:pPr marL="533400" indent="-533400">
              <a:lnSpc>
                <a:spcPct val="80000"/>
              </a:lnSpc>
              <a:buNone/>
            </a:pPr>
            <a:r>
              <a:rPr lang="en-GB" altLang="en-US" sz="10400" b="1" dirty="0" smtClean="0"/>
              <a:t>14) O ZAHTEVU ODLUČUJE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SAVET </a:t>
            </a:r>
            <a:r>
              <a:rPr lang="en-GB" altLang="en-US" sz="10400" b="1" dirty="0" smtClean="0"/>
              <a:t>MINISTARA, NA OSNOVU POZITIVNOG MIŠLJENJA EVROPSKE KOMISIJE I SAGLASNOSTI EVROPSKOG PARLAMENTA.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/>
              <a:t>SAVET MININISTARA ODLUČUJE J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EDNOGLASNO</a:t>
            </a:r>
            <a:r>
              <a:rPr lang="en-GB" altLang="en-US" sz="10400" b="1" dirty="0" smtClean="0"/>
              <a:t>;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/>
              <a:t>PARLAMENT –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VEČINA</a:t>
            </a:r>
            <a:r>
              <a:rPr lang="en-GB" altLang="en-US" sz="10400" b="1" dirty="0" smtClean="0"/>
              <a:t> OD UKUPNOG BROJA POSLANIKA.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/>
              <a:t>15) POTPISIVANJE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UGOVORA</a:t>
            </a:r>
            <a:r>
              <a:rPr lang="en-GB" altLang="en-US" sz="10400" b="1" dirty="0" smtClean="0"/>
              <a:t> O PRISTUPANJU.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rgbClr val="FF0000"/>
                </a:solidFill>
              </a:rPr>
              <a:t>UGOVOR</a:t>
            </a:r>
            <a:r>
              <a:rPr lang="en-GB" altLang="en-US" sz="10400" b="1" dirty="0" smtClean="0"/>
              <a:t> SADRŽI ROKOVE I USLOVE ZA ČLANSTVO, PRELAZNE ARANŽMANE I ROK NJIHOVOG TRAJANJA, DETALJE O FINANSIJSKIM DOGOVORIMA I EVENTUALNIM ZAŠTITNIM ODREDBAMA. </a:t>
            </a:r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 marL="533400" indent="-533400">
              <a:lnSpc>
                <a:spcPct val="80000"/>
              </a:lnSpc>
              <a:buNone/>
            </a:pPr>
            <a:r>
              <a:rPr lang="en-GB" altLang="en-US" sz="11200" b="1" dirty="0" smtClean="0"/>
              <a:t> </a:t>
            </a:r>
          </a:p>
          <a:p>
            <a:pPr marL="533400" indent="-533400">
              <a:lnSpc>
                <a:spcPct val="80000"/>
              </a:lnSpc>
              <a:buNone/>
            </a:pPr>
            <a:r>
              <a:rPr lang="sr-Latn-CS" sz="96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sr-Cyrl-CS" sz="9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1200" b="1" dirty="0"/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2000" b="1" dirty="0" smtClean="0"/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2000" dirty="0"/>
          </a:p>
          <a:p>
            <a:pPr marL="533400" indent="-533400">
              <a:lnSpc>
                <a:spcPct val="80000"/>
              </a:lnSpc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02078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>
                <a:solidFill>
                  <a:srgbClr val="FF0000"/>
                </a:solidFill>
              </a:rPr>
              <a:t>POSTUPAK PRIJEMA U ČLANSTVO EU</a:t>
            </a:r>
            <a:endParaRPr lang="en-GB" altLang="en-US" sz="9600" b="1" dirty="0" smtClean="0"/>
          </a:p>
          <a:p>
            <a:pPr marL="0" indent="0">
              <a:lnSpc>
                <a:spcPct val="80000"/>
              </a:lnSpc>
              <a:buNone/>
            </a:pPr>
            <a:endParaRPr lang="en-GB" altLang="en-US" sz="9600" b="1" dirty="0" smtClean="0"/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chemeClr val="bg1"/>
                </a:solidFill>
              </a:rPr>
              <a:t>POTPISOM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UGOVORA O PRISTUPANJU 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ZEMLJA KANDIDAT POSTAJE ‘ZEMLJA PRISTUPNICA’ OD KOJE SE OČEKUJE DA POSTANE PUNOPRAVNA ČLANICA EU OD DATUMA ODREĐENOG UGOVOROM, POD USLOVOM DA JE UGOVOR RATIFIKOVAN.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chemeClr val="bg1"/>
                </a:solidFill>
              </a:rPr>
              <a:t>DO STUPANJA UGOVORA NA SNAGU (RATIFIKACIJE) ZEMLJA PRISTUPNICA MOŽE DAVATI KOMENTARA NA NACRTE PREDLOGA, SAOPŠTENJA, PREPORUKA I INICIJATIVA EU I DA KORISTI STATUS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AKTIVNOG POSMATRAČA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 U TELIMA I AGENCIJAMA EU. 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chemeClr val="bg1"/>
                </a:solidFill>
              </a:rPr>
              <a:t>AKTIVNI POSMATAČ: MOŽE DA UČESTVUJE U RASPRAVAMA U OVIM TELIMA I AGENCIJAMA ALI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NEMA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 PRAVO GLASA.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>
                <a:solidFill>
                  <a:schemeClr val="bg1"/>
                </a:solidFill>
              </a:rPr>
              <a:t>16)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RATIFIKACIJA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 UGOVORA U SVIM ZEMLJAMA ČLANICAMA I     ZEMLJI PRISTUPNICI  - STUPANJE UGOVORA NA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SNAGU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80000"/>
              </a:lnSpc>
            </a:pPr>
            <a:endParaRPr lang="en-GB" altLang="en-US" sz="9600" b="1" dirty="0" smtClean="0"/>
          </a:p>
          <a:p>
            <a:pPr marL="533400" indent="-533400">
              <a:lnSpc>
                <a:spcPct val="80000"/>
              </a:lnSpc>
              <a:buNone/>
            </a:pPr>
            <a:r>
              <a:rPr lang="en-GB" altLang="en-US" sz="11200" b="1" dirty="0" smtClean="0"/>
              <a:t> </a:t>
            </a:r>
          </a:p>
          <a:p>
            <a:pPr marL="533400" indent="-533400">
              <a:lnSpc>
                <a:spcPct val="80000"/>
              </a:lnSpc>
              <a:buNone/>
            </a:pPr>
            <a:r>
              <a:rPr lang="sr-Latn-CS" sz="96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sr-Cyrl-CS" sz="9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80000"/>
              </a:lnSpc>
              <a:buNone/>
            </a:pPr>
            <a:endParaRPr lang="sr-Cyrl-CS" sz="96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1200" b="1" dirty="0"/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2000" b="1" dirty="0" smtClean="0"/>
          </a:p>
          <a:p>
            <a:pPr marL="533400" indent="-533400">
              <a:lnSpc>
                <a:spcPct val="80000"/>
              </a:lnSpc>
              <a:buNone/>
            </a:pPr>
            <a:endParaRPr lang="en-GB" altLang="en-US" sz="12000" dirty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6959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rgbClr val="FF0000"/>
                </a:solidFill>
              </a:rPr>
              <a:t>EVOLUCIJA PREGOVARAČKOG PROCESA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0400" b="1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rgbClr val="FF0000"/>
                </a:solidFill>
              </a:rPr>
              <a:t>SAMIT U NICI (2000):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0400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chemeClr val="bg1"/>
                </a:solidFill>
              </a:rPr>
              <a:t>FORMULISANA MAPA PUTA KALENDAR OTVARANJA PREGOVORA  O SVAKOM OD POGLAVLJA ACQUISA ZA SVAKU OD DRŽAVA KANDIDATA  </a:t>
            </a:r>
            <a:endParaRPr lang="en-GB" altLang="en-US" sz="104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chemeClr val="bg1"/>
                </a:solidFill>
              </a:rPr>
              <a:t>MAPA PUTA JE PREDVIĐALA OTVARANJE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MANJE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 SLOŽENIH POGLAVLJA NA POČETKU, A NAJSLOŽENIJIH NA KRAJU PROCESA: </a:t>
            </a:r>
            <a:endParaRPr lang="en-GB" altLang="en-US" sz="104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rgbClr val="FF0000"/>
                </a:solidFill>
              </a:rPr>
              <a:t>RATIO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: DA SE PROCES PREGOVARANJA NE BLOKIRA NA SAMOM POČETKU, A KANDIDATIMA OSTAVI VIŠE VREMENA DA SE PRIPREME ZA NAJZAHTEVNIJA POGLAVLJA. 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rgbClr val="FF0000"/>
                </a:solidFill>
              </a:rPr>
              <a:t>HRVATSKA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 – POSLEDNJA ZEMLJA KOJA JE PREGOVARALA POD OVIMA USLOVIMA (</a:t>
            </a:r>
            <a:r>
              <a:rPr lang="en-GB" altLang="en-US" sz="10400" b="1" i="1" dirty="0" err="1" smtClean="0">
                <a:solidFill>
                  <a:schemeClr val="bg1"/>
                </a:solidFill>
              </a:rPr>
              <a:t>poslednja</a:t>
            </a:r>
            <a:r>
              <a:rPr lang="en-GB" altLang="en-US" sz="10400" b="1" i="1" dirty="0" smtClean="0">
                <a:solidFill>
                  <a:schemeClr val="bg1"/>
                </a:solidFill>
              </a:rPr>
              <a:t> </a:t>
            </a:r>
            <a:r>
              <a:rPr lang="en-GB" altLang="en-US" sz="10400" b="1" i="1" dirty="0" err="1" smtClean="0">
                <a:solidFill>
                  <a:schemeClr val="bg1"/>
                </a:solidFill>
              </a:rPr>
              <a:t>poglavlja</a:t>
            </a:r>
            <a:r>
              <a:rPr lang="en-GB" altLang="en-US" sz="10400" b="1" i="1" dirty="0" smtClean="0">
                <a:solidFill>
                  <a:schemeClr val="bg1"/>
                </a:solidFill>
              </a:rPr>
              <a:t> 23, 24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).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chemeClr val="bg1"/>
                </a:solidFill>
              </a:rPr>
              <a:t>   </a:t>
            </a:r>
            <a:endParaRPr lang="hr-HR" altLang="en-US" sz="10400" b="1" dirty="0">
              <a:solidFill>
                <a:schemeClr val="bg1"/>
              </a:solidFill>
            </a:endParaRPr>
          </a:p>
          <a:p>
            <a:pPr marL="533400" indent="-533400">
              <a:lnSpc>
                <a:spcPct val="80000"/>
              </a:lnSpc>
              <a:buNone/>
            </a:pPr>
            <a:endParaRPr lang="hr-HR" altLang="en-US" sz="9600" dirty="0"/>
          </a:p>
          <a:p>
            <a:pPr marL="0" indent="0">
              <a:lnSpc>
                <a:spcPct val="80000"/>
              </a:lnSpc>
              <a:buNone/>
            </a:pPr>
            <a:endParaRPr lang="en-GB" altLang="en-US" sz="128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83681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GB" altLang="en-US" sz="11200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1200" b="1" dirty="0" smtClean="0">
                <a:solidFill>
                  <a:srgbClr val="FF0000"/>
                </a:solidFill>
              </a:rPr>
              <a:t>HRVATSKA - 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PO </a:t>
            </a:r>
            <a:r>
              <a:rPr lang="en-GB" altLang="en-US" sz="11200" b="1" dirty="0">
                <a:solidFill>
                  <a:schemeClr val="bg1"/>
                </a:solidFill>
              </a:rPr>
              <a:t>PRVI PUT DEFINISANI PRECIZNI INDIKATORI ZA </a:t>
            </a:r>
            <a:r>
              <a:rPr lang="en-GB" altLang="en-US" sz="11200" b="1" dirty="0">
                <a:solidFill>
                  <a:srgbClr val="FF0000"/>
                </a:solidFill>
              </a:rPr>
              <a:t>OTVARANJE</a:t>
            </a:r>
            <a:r>
              <a:rPr lang="en-GB" altLang="en-US" sz="11200" b="1" dirty="0">
                <a:solidFill>
                  <a:schemeClr val="bg1"/>
                </a:solidFill>
              </a:rPr>
              <a:t> I </a:t>
            </a:r>
            <a:r>
              <a:rPr lang="en-GB" altLang="en-US" sz="11200" b="1" dirty="0">
                <a:solidFill>
                  <a:srgbClr val="FF0000"/>
                </a:solidFill>
              </a:rPr>
              <a:t>ZATVARANJE</a:t>
            </a:r>
            <a:r>
              <a:rPr lang="en-GB" altLang="en-US" sz="11200" b="1" dirty="0">
                <a:solidFill>
                  <a:schemeClr val="bg1"/>
                </a:solidFill>
              </a:rPr>
              <a:t> SVAKOG 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POGLAVLJA</a:t>
            </a: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I 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PRIVREMENA MERILA</a:t>
            </a:r>
            <a:r>
              <a:rPr lang="en-GB" altLang="en-US" sz="11200" dirty="0" smtClean="0">
                <a:solidFill>
                  <a:schemeClr val="bg1"/>
                </a:solidFill>
              </a:rPr>
              <a:t>. </a:t>
            </a:r>
            <a:endParaRPr lang="en-GB" altLang="en-US" sz="11200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1200" b="1" dirty="0" smtClean="0">
                <a:solidFill>
                  <a:srgbClr val="FF0000"/>
                </a:solidFill>
              </a:rPr>
              <a:t>STRATEGIJA 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PROŠIRENJA EU NA ZAPADNI BALKAN (2005</a:t>
            </a:r>
            <a:r>
              <a:rPr lang="en-GB" altLang="en-US" sz="11200" dirty="0" smtClean="0">
                <a:solidFill>
                  <a:schemeClr val="bg1"/>
                </a:solidFill>
              </a:rPr>
              <a:t>):</a:t>
            </a:r>
            <a:endParaRPr lang="en-GB" altLang="en-US" sz="11200" u="sng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1200" b="1" dirty="0"/>
              <a:t>STRATEGIJA USPOSTAVLJA NOVE I STROŽIJE STANDARDE </a:t>
            </a:r>
            <a:r>
              <a:rPr lang="en-GB" altLang="en-US" sz="11200" b="1" dirty="0" smtClean="0"/>
              <a:t>PROŠIRENJA</a:t>
            </a:r>
            <a:r>
              <a:rPr lang="en-GB" altLang="en-US" sz="11200" b="1" dirty="0"/>
              <a:t> </a:t>
            </a:r>
            <a:r>
              <a:rPr lang="en-GB" altLang="en-US" sz="11200" b="1" dirty="0" smtClean="0"/>
              <a:t>(</a:t>
            </a:r>
            <a:r>
              <a:rPr lang="en-GB" altLang="en-US" sz="11200" b="1" i="1" dirty="0" smtClean="0"/>
              <a:t>infra</a:t>
            </a:r>
            <a:r>
              <a:rPr lang="en-GB" altLang="en-US" sz="11200" b="1" dirty="0" smtClean="0"/>
              <a:t>).</a:t>
            </a:r>
            <a:endParaRPr lang="en-GB" altLang="en-US" sz="11200" b="1" dirty="0"/>
          </a:p>
          <a:p>
            <a:pPr>
              <a:lnSpc>
                <a:spcPct val="80000"/>
              </a:lnSpc>
            </a:pPr>
            <a:r>
              <a:rPr lang="en-GB" altLang="en-US" sz="11200" b="1" dirty="0">
                <a:solidFill>
                  <a:srgbClr val="FF0000"/>
                </a:solidFill>
              </a:rPr>
              <a:t>NEGATIVNO</a:t>
            </a:r>
            <a:r>
              <a:rPr lang="en-GB" altLang="en-US" sz="11200" b="1" dirty="0"/>
              <a:t> ISKUSTVO IZ PRETHODNIH KRUGOVA PROŠIRENJA: POLITIKA GLEDANJA KROZ PRSTE VRATILA SE KAO BUMERANG (GRČKA, KIPAR, BUGARSKA, RUMUNIJA</a:t>
            </a:r>
            <a:r>
              <a:rPr lang="en-GB" altLang="en-US" sz="11200" b="1" dirty="0" smtClean="0"/>
              <a:t>).</a:t>
            </a:r>
            <a:endParaRPr lang="en-GB" altLang="en-US" sz="11200" b="1" dirty="0"/>
          </a:p>
          <a:p>
            <a:pPr>
              <a:lnSpc>
                <a:spcPct val="80000"/>
              </a:lnSpc>
            </a:pPr>
            <a:r>
              <a:rPr lang="en-GB" altLang="en-US" sz="11200" b="1" dirty="0" smtClean="0">
                <a:solidFill>
                  <a:schemeClr val="bg1"/>
                </a:solidFill>
              </a:rPr>
              <a:t>JOŠ VIŠE IZRAŽEN 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INDIVIDUALNI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 PRISTUP U PROCENI NAPRETKA ZEMALJA KANDIDATA.</a:t>
            </a:r>
            <a:endParaRPr lang="en-GB" altLang="en-US" sz="112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12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   </a:t>
            </a:r>
            <a:endParaRPr lang="en-GB" altLang="en-US" sz="128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6682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>
                <a:solidFill>
                  <a:srgbClr val="FF0000"/>
                </a:solidFill>
              </a:rPr>
              <a:t>STRATEGIJA PROŠIRENJA EU NA ZAPADNI BALKAN (2005):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9600" b="1" u="sng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chemeClr val="bg1"/>
                </a:solidFill>
              </a:rPr>
              <a:t>JAČA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KOMUNIKACIJA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 SA GRAĐANIMA O EVROPSKIM POSLOVIMA: 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chemeClr val="bg1"/>
                </a:solidFill>
              </a:rPr>
              <a:t>VEĆA ULOGA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CIVILNOG DRUŠTVA 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U PROCESU PREGOVARANJA I PROMOVISANJU EVROPSKIH VREDNOSTI: </a:t>
            </a:r>
            <a:endParaRPr lang="en-GB" altLang="en-US" sz="96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chemeClr val="bg1"/>
                </a:solidFill>
              </a:rPr>
              <a:t>ISTRAŽIVANJE EK </a:t>
            </a:r>
            <a:r>
              <a:rPr lang="en-GB" altLang="en-US" sz="9600" b="1" dirty="0" err="1">
                <a:solidFill>
                  <a:schemeClr val="bg1"/>
                </a:solidFill>
              </a:rPr>
              <a:t>iz</a:t>
            </a:r>
            <a:r>
              <a:rPr lang="en-GB" altLang="en-US" sz="9600" b="1" dirty="0">
                <a:solidFill>
                  <a:schemeClr val="bg1"/>
                </a:solidFill>
              </a:rPr>
              <a:t> 2002: </a:t>
            </a:r>
            <a:r>
              <a:rPr lang="en-GB" altLang="en-US" sz="9600" b="1" dirty="0" err="1">
                <a:solidFill>
                  <a:schemeClr val="bg1"/>
                </a:solidFill>
              </a:rPr>
              <a:t>s</a:t>
            </a:r>
            <a:r>
              <a:rPr lang="en-GB" altLang="en-US" sz="9600" b="1" dirty="0" err="1" smtClean="0">
                <a:solidFill>
                  <a:schemeClr val="bg1"/>
                </a:solidFill>
              </a:rPr>
              <a:t>amo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 </a:t>
            </a:r>
            <a:r>
              <a:rPr lang="en-GB" altLang="en-US" sz="9600" b="1" dirty="0">
                <a:solidFill>
                  <a:schemeClr val="bg1"/>
                </a:solidFill>
              </a:rPr>
              <a:t>32% </a:t>
            </a:r>
            <a:r>
              <a:rPr lang="en-GB" altLang="en-US" sz="9600" b="1" dirty="0" err="1">
                <a:solidFill>
                  <a:schemeClr val="bg1"/>
                </a:solidFill>
              </a:rPr>
              <a:t>Estonaca</a:t>
            </a:r>
            <a:r>
              <a:rPr lang="en-GB" altLang="en-US" sz="9600" b="1" dirty="0">
                <a:solidFill>
                  <a:schemeClr val="bg1"/>
                </a:solidFill>
              </a:rPr>
              <a:t>, 35% </a:t>
            </a:r>
            <a:r>
              <a:rPr lang="en-GB" altLang="en-US" sz="9600" b="1" dirty="0" err="1">
                <a:solidFill>
                  <a:schemeClr val="bg1"/>
                </a:solidFill>
              </a:rPr>
              <a:t>Litvanaca</a:t>
            </a:r>
            <a:r>
              <a:rPr lang="en-GB" altLang="en-US" sz="9600" b="1" dirty="0">
                <a:solidFill>
                  <a:schemeClr val="bg1"/>
                </a:solidFill>
              </a:rPr>
              <a:t>, 43%  </a:t>
            </a:r>
            <a:r>
              <a:rPr lang="en-GB" altLang="en-US" sz="9600" b="1" dirty="0" err="1">
                <a:solidFill>
                  <a:schemeClr val="bg1"/>
                </a:solidFill>
              </a:rPr>
              <a:t>Slovenaca</a:t>
            </a:r>
            <a:r>
              <a:rPr lang="en-GB" altLang="en-US" sz="9600" b="1" dirty="0">
                <a:solidFill>
                  <a:schemeClr val="bg1"/>
                </a:solidFill>
              </a:rPr>
              <a:t> </a:t>
            </a:r>
            <a:r>
              <a:rPr lang="en-GB" altLang="en-US" sz="9600" b="1" dirty="0" err="1">
                <a:solidFill>
                  <a:schemeClr val="bg1"/>
                </a:solidFill>
              </a:rPr>
              <a:t>i</a:t>
            </a:r>
            <a:r>
              <a:rPr lang="en-GB" altLang="en-US" sz="9600" b="1" dirty="0">
                <a:solidFill>
                  <a:schemeClr val="bg1"/>
                </a:solidFill>
              </a:rPr>
              <a:t> </a:t>
            </a:r>
            <a:r>
              <a:rPr lang="en-GB" altLang="en-US" sz="9600" b="1" dirty="0" err="1">
                <a:solidFill>
                  <a:schemeClr val="bg1"/>
                </a:solidFill>
              </a:rPr>
              <a:t>Čeha</a:t>
            </a:r>
            <a:r>
              <a:rPr lang="en-GB" altLang="en-US" sz="9600" b="1" dirty="0">
                <a:solidFill>
                  <a:schemeClr val="bg1"/>
                </a:solidFill>
              </a:rPr>
              <a:t>, </a:t>
            </a:r>
            <a:r>
              <a:rPr lang="en-GB" altLang="en-US" sz="9600" b="1" dirty="0" err="1">
                <a:solidFill>
                  <a:schemeClr val="bg1"/>
                </a:solidFill>
              </a:rPr>
              <a:t>imalo</a:t>
            </a:r>
            <a:r>
              <a:rPr lang="en-GB" altLang="en-US" sz="9600" b="1" dirty="0">
                <a:solidFill>
                  <a:schemeClr val="bg1"/>
                </a:solidFill>
              </a:rPr>
              <a:t> </a:t>
            </a:r>
            <a:r>
              <a:rPr lang="en-GB" altLang="en-US" sz="9600" b="1" dirty="0" err="1">
                <a:solidFill>
                  <a:schemeClr val="bg1"/>
                </a:solidFill>
              </a:rPr>
              <a:t>pozitivan</a:t>
            </a:r>
            <a:r>
              <a:rPr lang="en-GB" altLang="en-US" sz="9600" b="1" dirty="0">
                <a:solidFill>
                  <a:schemeClr val="bg1"/>
                </a:solidFill>
              </a:rPr>
              <a:t> </a:t>
            </a:r>
            <a:r>
              <a:rPr lang="en-GB" altLang="en-US" sz="9600" b="1" dirty="0" err="1">
                <a:solidFill>
                  <a:schemeClr val="bg1"/>
                </a:solidFill>
              </a:rPr>
              <a:t>stav</a:t>
            </a:r>
            <a:r>
              <a:rPr lang="en-GB" altLang="en-US" sz="9600" b="1" dirty="0">
                <a:solidFill>
                  <a:schemeClr val="bg1"/>
                </a:solidFill>
              </a:rPr>
              <a:t> </a:t>
            </a:r>
            <a:r>
              <a:rPr lang="en-GB" altLang="en-US" sz="9600" b="1" dirty="0" err="1">
                <a:solidFill>
                  <a:schemeClr val="bg1"/>
                </a:solidFill>
              </a:rPr>
              <a:t>prema</a:t>
            </a:r>
            <a:r>
              <a:rPr lang="en-GB" altLang="en-US" sz="9600" b="1" dirty="0">
                <a:solidFill>
                  <a:schemeClr val="bg1"/>
                </a:solidFill>
              </a:rPr>
              <a:t> </a:t>
            </a:r>
            <a:r>
              <a:rPr lang="en-GB" altLang="en-US" sz="9600" b="1" dirty="0" err="1">
                <a:solidFill>
                  <a:schemeClr val="bg1"/>
                </a:solidFill>
              </a:rPr>
              <a:t>članstvu</a:t>
            </a:r>
            <a:r>
              <a:rPr lang="en-GB" altLang="en-US" sz="9600" b="1" dirty="0">
                <a:solidFill>
                  <a:schemeClr val="bg1"/>
                </a:solidFill>
              </a:rPr>
              <a:t> u 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EU;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chemeClr val="bg1"/>
                </a:solidFill>
              </a:rPr>
              <a:t> </a:t>
            </a:r>
            <a:r>
              <a:rPr lang="en-GB" altLang="en-US" sz="9600" b="1" dirty="0">
                <a:solidFill>
                  <a:schemeClr val="bg1"/>
                </a:solidFill>
              </a:rPr>
              <a:t>ULOGA CIVILNOG DRUŠTVA U PROCESU PREGOVARANJA: 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>
                <a:solidFill>
                  <a:srgbClr val="FF0000"/>
                </a:solidFill>
              </a:rPr>
              <a:t>CRNA GORA</a:t>
            </a:r>
            <a:r>
              <a:rPr lang="en-GB" altLang="en-US" sz="9600" b="1" dirty="0">
                <a:solidFill>
                  <a:schemeClr val="bg1"/>
                </a:solidFill>
              </a:rPr>
              <a:t>: PREDSTAVNICI CIVILNOG DRUŠTVA ČLANOVI RADNIH GRUPA ZA POJEDINA POGLAVLJA; 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>
                <a:solidFill>
                  <a:srgbClr val="FF0000"/>
                </a:solidFill>
              </a:rPr>
              <a:t>SRBIJA</a:t>
            </a:r>
            <a:r>
              <a:rPr lang="en-GB" altLang="en-US" sz="9600" b="1" dirty="0">
                <a:solidFill>
                  <a:schemeClr val="bg1"/>
                </a:solidFill>
              </a:rPr>
              <a:t>: CIVILNO DRUŠTVO UKLJUČENO U 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SKRINING </a:t>
            </a:r>
            <a:r>
              <a:rPr lang="en-GB" altLang="en-US" sz="9600" b="1" dirty="0">
                <a:solidFill>
                  <a:schemeClr val="bg1"/>
                </a:solidFill>
              </a:rPr>
              <a:t>ZA POJEDINA PREGOVARAČKA POGLAVLJA KROZ SEKO MEHANIZAM.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92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>
              <a:lnSpc>
                <a:spcPct val="80000"/>
              </a:lnSpc>
            </a:pPr>
            <a:endParaRPr lang="en-GB" altLang="en-US" sz="96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GB" altLang="en-US" sz="112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   </a:t>
            </a:r>
            <a:endParaRPr lang="en-GB" altLang="en-US" sz="128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1224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>
                <a:solidFill>
                  <a:srgbClr val="FF0000"/>
                </a:solidFill>
              </a:rPr>
              <a:t>STRATEGIJA PROŠIRENJA EU NA ZAPADNI BALKAN (2005)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1200" u="sng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chemeClr val="bg1"/>
                </a:solidFill>
              </a:rPr>
              <a:t>NOVI PRISTUP PREGOVORIMA – PRVO SE OTVARAJU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NAJTEŽA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 POGLAVLJA.  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>
                <a:solidFill>
                  <a:schemeClr val="bg1"/>
                </a:solidFill>
              </a:rPr>
              <a:t>OSIM  ULAZNIH I IZLAZNIH INDIKATORA, UVODE SE I </a:t>
            </a:r>
            <a:r>
              <a:rPr lang="en-GB" altLang="en-US" sz="9600" b="1" dirty="0">
                <a:solidFill>
                  <a:srgbClr val="FF0000"/>
                </a:solidFill>
              </a:rPr>
              <a:t>PRELAZNI</a:t>
            </a:r>
            <a:r>
              <a:rPr lang="en-GB" altLang="en-US" sz="9600" b="1" dirty="0">
                <a:solidFill>
                  <a:schemeClr val="bg1"/>
                </a:solidFill>
              </a:rPr>
              <a:t> INDIKATORI ZA SVAKO OD POGLAVLJA;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 smtClean="0"/>
              <a:t>PREDVIĐENA </a:t>
            </a:r>
            <a:r>
              <a:rPr lang="en-GB" altLang="en-US" sz="9600" b="1" dirty="0"/>
              <a:t>MOGUĆNOST </a:t>
            </a:r>
            <a:r>
              <a:rPr lang="en-GB" altLang="en-US" sz="9600" b="1" dirty="0">
                <a:solidFill>
                  <a:srgbClr val="FF0000"/>
                </a:solidFill>
              </a:rPr>
              <a:t>SUSPENZIJE</a:t>
            </a:r>
            <a:r>
              <a:rPr lang="en-GB" altLang="en-US" sz="9600" b="1" dirty="0"/>
              <a:t> PREGOVORA AKO KANDIDAT ZA ČLANSTVO NE ISPUNJAVA PREUZETE OBAVEZE.</a:t>
            </a:r>
            <a:r>
              <a:rPr lang="en-GB" altLang="en-US" sz="9600" b="1" dirty="0">
                <a:solidFill>
                  <a:schemeClr val="bg1"/>
                </a:solidFill>
              </a:rPr>
              <a:t>  </a:t>
            </a:r>
            <a:endParaRPr lang="en-GB" altLang="en-US" sz="9600" b="1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chemeClr val="bg1"/>
                </a:solidFill>
              </a:rPr>
              <a:t>PREGOVORI SA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CRNOM GOROM </a:t>
            </a:r>
            <a:r>
              <a:rPr lang="en-GB" altLang="en-US" sz="9600" b="1" dirty="0">
                <a:solidFill>
                  <a:schemeClr val="bg1"/>
                </a:solidFill>
              </a:rPr>
              <a:t>(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2012):</a:t>
            </a:r>
            <a:endParaRPr lang="en-GB" altLang="en-US" sz="96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chemeClr val="bg1"/>
                </a:solidFill>
              </a:rPr>
              <a:t>PREGOVORI OTVORENI SA POGLAVLJIMA 23</a:t>
            </a:r>
            <a:r>
              <a:rPr lang="en-GB" altLang="en-US" sz="9600" b="1" i="1" dirty="0" smtClean="0">
                <a:solidFill>
                  <a:schemeClr val="bg1"/>
                </a:solidFill>
              </a:rPr>
              <a:t> </a:t>
            </a:r>
            <a:r>
              <a:rPr lang="en-GB" altLang="en-US" sz="9600" b="1" dirty="0" err="1">
                <a:solidFill>
                  <a:schemeClr val="bg1"/>
                </a:solidFill>
              </a:rPr>
              <a:t>i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 24; </a:t>
            </a:r>
            <a:endParaRPr lang="en-GB" altLang="en-US" sz="96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chemeClr val="bg1"/>
                </a:solidFill>
              </a:rPr>
              <a:t>PREGOVORI SA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SRBIJOM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: NORMALIZACIJA SA KOSOVOM USLOV OTVARANJA PREGOVORA (KOJI SE OTVARAJU SA POGLAVLJIMA 23, 24). </a:t>
            </a:r>
          </a:p>
          <a:p>
            <a:pPr>
              <a:lnSpc>
                <a:spcPct val="80000"/>
              </a:lnSpc>
            </a:pPr>
            <a:r>
              <a:rPr lang="en-GB" altLang="en-US" sz="9600" b="1" dirty="0" smtClean="0">
                <a:solidFill>
                  <a:srgbClr val="FF0000"/>
                </a:solidFill>
              </a:rPr>
              <a:t>CRNA GORA 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I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SRBIJA</a:t>
            </a:r>
            <a:r>
              <a:rPr lang="en-GB" altLang="en-US" sz="9600" b="1" dirty="0" smtClean="0">
                <a:solidFill>
                  <a:schemeClr val="bg1"/>
                </a:solidFill>
              </a:rPr>
              <a:t>: SKRINING POČEO PRE ODRŽAVANJA MEĐUVLADINE KONFERENCIJE.</a:t>
            </a:r>
          </a:p>
          <a:p>
            <a:pPr>
              <a:lnSpc>
                <a:spcPct val="80000"/>
              </a:lnSpc>
            </a:pPr>
            <a:endParaRPr lang="en-GB" altLang="en-US" sz="9600" b="1" dirty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 smtClean="0">
                <a:solidFill>
                  <a:schemeClr val="bg1"/>
                </a:solidFill>
              </a:rPr>
              <a:t> </a:t>
            </a:r>
            <a:endParaRPr lang="en-GB" altLang="en-US" sz="128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9871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rgbClr val="FF0000"/>
                </a:solidFill>
              </a:rPr>
              <a:t>PRIRODA PREGOVARAČKOG PROCESA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04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chemeClr val="bg1"/>
                </a:solidFill>
              </a:rPr>
              <a:t>PREGOVORI SA EVROPSKOM UNIJOM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NISU 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KLASIČNI OBLIK PREGOVORA.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rgbClr val="FF0000"/>
                </a:solidFill>
              </a:rPr>
              <a:t>    DOGOVOR</a:t>
            </a:r>
            <a:r>
              <a:rPr lang="en-GB" altLang="en-US" sz="10400" b="1" dirty="0">
                <a:solidFill>
                  <a:schemeClr val="bg1"/>
                </a:solidFill>
              </a:rPr>
              <a:t> 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DVE STRANE O: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chemeClr val="bg1"/>
                </a:solidFill>
              </a:rPr>
              <a:t>TEMPU I NAČINU PRIHVATANJA KOMUNITARNOG PRAVA OD STRANE KANDIDATA;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chemeClr val="bg1"/>
                </a:solidFill>
              </a:rPr>
              <a:t>ODREĐIVANJE DOPRINOSA KANDIDATA ZAJEDNIČKOM BUDŽETU;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chemeClr val="bg1"/>
                </a:solidFill>
              </a:rPr>
              <a:t>OBIMU UČEŠĆA U ORGANIMA EU;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chemeClr val="bg1"/>
                </a:solidFill>
              </a:rPr>
              <a:t>DEFINISANJU SREDSTAVA IZ KOHEZIONIH I STRUKTURNIH FONDOVA I DRUGE VRSTE POMOĆI.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>
                <a:solidFill>
                  <a:schemeClr val="bg1"/>
                </a:solidFill>
              </a:rPr>
              <a:t>ZA ISPUNJAVANJE USLOVA ZA ČLANSTVO PREDVIĐENA ZNAČAJNA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FINANSIJSKA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 POMOĆ (IPA FONDOVI) I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TEHNIČKA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 PODRŠKA (TAIEX, RESPA). </a:t>
            </a:r>
            <a:endParaRPr lang="en-GB" altLang="en-US" sz="10400" b="1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04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6436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bs-Latn-BA" altLang="en-US" sz="11200" b="1" dirty="0">
                <a:solidFill>
                  <a:srgbClr val="FF0000"/>
                </a:solidFill>
              </a:rPr>
              <a:t>3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. 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SPORAZUM O STABILIZACIJI I PRIDRUŽIVANJU: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1200" b="1" dirty="0">
                <a:solidFill>
                  <a:srgbClr val="FF0000"/>
                </a:solidFill>
              </a:rPr>
              <a:t>VAŽNA STEPENICA U PROCESU PRIPREMANJA DRŽAVE ZA ČLANSTVO U EU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hr-HR" altLang="en-US" sz="9600" b="1" dirty="0"/>
              <a:t>Dve vrste sporazuma o pridruživanju:</a:t>
            </a:r>
          </a:p>
          <a:p>
            <a:pPr>
              <a:buNone/>
            </a:pPr>
            <a:r>
              <a:rPr lang="en-US" altLang="en-US" sz="9600" b="1" dirty="0"/>
              <a:t>   </a:t>
            </a:r>
            <a:r>
              <a:rPr lang="hr-HR" altLang="en-US" sz="9600" b="1" dirty="0"/>
              <a:t>1. </a:t>
            </a:r>
            <a:r>
              <a:rPr lang="en-US" altLang="en-US" sz="9600" b="1" i="1" u="sng" dirty="0" err="1"/>
              <a:t>Institucionalni</a:t>
            </a:r>
            <a:r>
              <a:rPr lang="en-US" altLang="en-US" sz="9600" b="1" i="1" u="sng" dirty="0"/>
              <a:t> </a:t>
            </a:r>
            <a:r>
              <a:rPr lang="en-US" altLang="en-US" sz="9600" b="1" i="1" u="sng" dirty="0" err="1"/>
              <a:t>mehanizam</a:t>
            </a:r>
            <a:r>
              <a:rPr lang="en-US" altLang="en-US" sz="9600" b="1" dirty="0"/>
              <a:t> </a:t>
            </a:r>
            <a:r>
              <a:rPr lang="en-US" altLang="en-US" sz="9600" b="1" dirty="0" err="1"/>
              <a:t>kojim</a:t>
            </a:r>
            <a:r>
              <a:rPr lang="en-US" altLang="en-US" sz="9600" b="1" dirty="0"/>
              <a:t> se </a:t>
            </a:r>
            <a:r>
              <a:rPr lang="hr-HR" altLang="en-US" sz="9600" b="1" dirty="0"/>
              <a:t>u praksi </a:t>
            </a:r>
            <a:r>
              <a:rPr lang="en-US" altLang="en-US" sz="9600" b="1" dirty="0" err="1" smtClean="0"/>
              <a:t>sti</a:t>
            </a:r>
            <a:r>
              <a:rPr lang="hr-HR" altLang="en-US" sz="9600" b="1" dirty="0"/>
              <a:t>že do punopravnog članstva u </a:t>
            </a:r>
            <a:r>
              <a:rPr lang="hr-HR" altLang="en-US" sz="9600" b="1" dirty="0" smtClean="0"/>
              <a:t>Uniji</a:t>
            </a:r>
            <a:r>
              <a:rPr lang="en-GB" altLang="en-US" sz="9600" b="1" dirty="0"/>
              <a:t> </a:t>
            </a:r>
            <a:r>
              <a:rPr lang="en-GB" altLang="en-US" sz="9600" b="1" dirty="0" smtClean="0"/>
              <a:t>(</a:t>
            </a:r>
            <a:r>
              <a:rPr lang="en-GB" altLang="en-US" sz="9600" b="1" i="1" dirty="0" err="1" smtClean="0"/>
              <a:t>predmet</a:t>
            </a:r>
            <a:r>
              <a:rPr lang="en-GB" altLang="en-US" sz="9600" b="1" i="1" dirty="0" smtClean="0"/>
              <a:t> </a:t>
            </a:r>
            <a:r>
              <a:rPr lang="en-GB" altLang="en-US" sz="9600" b="1" i="1" dirty="0" err="1" smtClean="0"/>
              <a:t>predavanja</a:t>
            </a:r>
            <a:r>
              <a:rPr lang="en-GB" altLang="en-US" sz="9600" b="1" dirty="0"/>
              <a:t>)</a:t>
            </a:r>
            <a:endParaRPr lang="hr-HR" altLang="en-US" sz="9600" b="1" dirty="0"/>
          </a:p>
          <a:p>
            <a:pPr>
              <a:buNone/>
            </a:pPr>
            <a:r>
              <a:rPr lang="hr-HR" altLang="en-US" sz="9600" b="1" dirty="0"/>
              <a:t>  2. </a:t>
            </a:r>
            <a:r>
              <a:rPr lang="hr-HR" altLang="en-US" sz="9600" b="1" u="sng" dirty="0"/>
              <a:t>Sporazum kojim se uređuju  odnosi između Unije i trećih (vanevropskih) zemalja u bilo kom segmentu aktivnosti Unije</a:t>
            </a:r>
            <a:r>
              <a:rPr lang="hr-HR" altLang="en-US" sz="9600" b="1" dirty="0"/>
              <a:t> (najčešće uspostavljanje ekonomske i finansijske saradnje, ukidanje ili smanjenje carina na uvoz robe u Uniju, davanje Uniji statusa najpovlašćenije nacije). </a:t>
            </a:r>
          </a:p>
          <a:p>
            <a:pPr>
              <a:buNone/>
            </a:pPr>
            <a:r>
              <a:rPr lang="hr-HR" altLang="en-US" sz="9600" b="1" dirty="0"/>
              <a:t>   </a:t>
            </a:r>
            <a:r>
              <a:rPr lang="en-US" altLang="en-US" sz="9600" b="1" dirty="0"/>
              <a:t>   </a:t>
            </a:r>
          </a:p>
          <a:p>
            <a:pPr>
              <a:lnSpc>
                <a:spcPct val="80000"/>
              </a:lnSpc>
            </a:pPr>
            <a:endParaRPr lang="en-GB" altLang="en-US" sz="112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GB" altLang="en-US" sz="112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   </a:t>
            </a:r>
            <a:endParaRPr lang="en-GB" altLang="en-US" sz="128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184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EBA8D-52A6-44CE-A6FC-E7AD8E3100BB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3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</a:t>
            </a:r>
            <a:r>
              <a:rPr kumimoji="0" lang="sr-Latn-C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81200" y="1347732"/>
            <a:ext cx="4572000" cy="54784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altLang="en-US" sz="2200" b="1" dirty="0" smtClean="0">
                <a:solidFill>
                  <a:srgbClr val="0093D3"/>
                </a:solidFill>
              </a:rPr>
              <a:t>O</a:t>
            </a:r>
            <a:r>
              <a:rPr lang="en-GB" altLang="en-US" sz="2200" b="1" dirty="0" smtClean="0">
                <a:solidFill>
                  <a:srgbClr val="0093D3"/>
                </a:solidFill>
              </a:rPr>
              <a:t>SNIVAČI</a:t>
            </a:r>
            <a:r>
              <a:rPr lang="hr-HR" altLang="en-US" sz="2200" b="1" dirty="0" smtClean="0"/>
              <a:t>: </a:t>
            </a:r>
            <a:r>
              <a:rPr lang="hr-HR" altLang="en-US" sz="2200" b="1" dirty="0">
                <a:solidFill>
                  <a:srgbClr val="CC3300"/>
                </a:solidFill>
              </a:rPr>
              <a:t>Francuska</a:t>
            </a:r>
            <a:r>
              <a:rPr lang="en-US" altLang="en-US" sz="2200" b="1" dirty="0">
                <a:solidFill>
                  <a:srgbClr val="CC3300"/>
                </a:solidFill>
              </a:rPr>
              <a:t>,</a:t>
            </a:r>
            <a:r>
              <a:rPr lang="hr-HR" altLang="en-US" sz="2200" b="1" dirty="0">
                <a:solidFill>
                  <a:srgbClr val="CC3300"/>
                </a:solidFill>
              </a:rPr>
              <a:t> </a:t>
            </a:r>
            <a:r>
              <a:rPr lang="en-US" altLang="en-US" sz="2200" b="1" dirty="0" err="1">
                <a:solidFill>
                  <a:srgbClr val="CC3300"/>
                </a:solidFill>
              </a:rPr>
              <a:t>Belgija</a:t>
            </a:r>
            <a:r>
              <a:rPr lang="en-US" altLang="en-US" sz="2200" b="1" dirty="0">
                <a:solidFill>
                  <a:srgbClr val="CC3300"/>
                </a:solidFill>
              </a:rPr>
              <a:t>, </a:t>
            </a:r>
            <a:r>
              <a:rPr lang="en-US" altLang="en-US" sz="2200" b="1" dirty="0" err="1">
                <a:solidFill>
                  <a:srgbClr val="CC3300"/>
                </a:solidFill>
              </a:rPr>
              <a:t>Holandija</a:t>
            </a:r>
            <a:r>
              <a:rPr lang="hr-HR" altLang="en-US" sz="2200" b="1" dirty="0">
                <a:solidFill>
                  <a:srgbClr val="CC3300"/>
                </a:solidFill>
              </a:rPr>
              <a:t>,</a:t>
            </a:r>
            <a:r>
              <a:rPr lang="en-US" altLang="en-US" sz="2200" b="1" dirty="0">
                <a:solidFill>
                  <a:srgbClr val="CC3300"/>
                </a:solidFill>
              </a:rPr>
              <a:t> </a:t>
            </a:r>
            <a:r>
              <a:rPr lang="en-US" altLang="en-US" sz="2200" b="1" dirty="0" err="1">
                <a:solidFill>
                  <a:srgbClr val="CC3300"/>
                </a:solidFill>
              </a:rPr>
              <a:t>Luksemburg</a:t>
            </a:r>
            <a:r>
              <a:rPr lang="hr-HR" altLang="en-US" sz="2200" b="1" dirty="0">
                <a:solidFill>
                  <a:srgbClr val="CC3300"/>
                </a:solidFill>
              </a:rPr>
              <a:t>, </a:t>
            </a:r>
            <a:r>
              <a:rPr lang="en-US" altLang="en-US" sz="2200" b="1" dirty="0" err="1">
                <a:solidFill>
                  <a:srgbClr val="CC3300"/>
                </a:solidFill>
              </a:rPr>
              <a:t>Italija</a:t>
            </a:r>
            <a:r>
              <a:rPr lang="en-US" altLang="en-US" sz="2200" b="1" dirty="0">
                <a:solidFill>
                  <a:srgbClr val="CC3300"/>
                </a:solidFill>
              </a:rPr>
              <a:t> </a:t>
            </a:r>
            <a:r>
              <a:rPr lang="en-US" altLang="en-US" sz="2200" b="1" dirty="0" err="1">
                <a:solidFill>
                  <a:srgbClr val="CC3300"/>
                </a:solidFill>
              </a:rPr>
              <a:t>i</a:t>
            </a:r>
            <a:r>
              <a:rPr lang="en-US" altLang="en-US" sz="2200" b="1" dirty="0">
                <a:solidFill>
                  <a:srgbClr val="CC3300"/>
                </a:solidFill>
              </a:rPr>
              <a:t> </a:t>
            </a:r>
            <a:r>
              <a:rPr lang="en-US" altLang="en-US" sz="2200" b="1" dirty="0" err="1">
                <a:solidFill>
                  <a:srgbClr val="CC3300"/>
                </a:solidFill>
              </a:rPr>
              <a:t>Nemačka</a:t>
            </a:r>
            <a:r>
              <a:rPr lang="en-US" altLang="en-US" sz="2200" b="1" dirty="0"/>
              <a:t> </a:t>
            </a:r>
            <a:r>
              <a:rPr lang="en-US" altLang="en-US" sz="22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(</a:t>
            </a:r>
            <a:r>
              <a:rPr lang="en-US" altLang="en-US" sz="2200" b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1952/57</a:t>
            </a:r>
            <a:r>
              <a:rPr lang="en-US" altLang="en-US" sz="2200" b="1" dirty="0" smtClean="0"/>
              <a:t>);</a:t>
            </a:r>
            <a:endParaRPr lang="hr-HR" altLang="en-US" sz="2200" b="1" dirty="0"/>
          </a:p>
          <a:p>
            <a:r>
              <a:rPr lang="en-US" altLang="en-US" sz="2200" b="1" dirty="0">
                <a:solidFill>
                  <a:srgbClr val="0093D3"/>
                </a:solidFill>
              </a:rPr>
              <a:t>1973</a:t>
            </a:r>
            <a:r>
              <a:rPr lang="sr-Latn-CS" altLang="en-US" sz="2200" b="1" dirty="0"/>
              <a:t>.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godine</a:t>
            </a:r>
            <a:r>
              <a:rPr lang="en-US" altLang="en-US" sz="2200" b="1" dirty="0"/>
              <a:t>: </a:t>
            </a:r>
            <a:r>
              <a:rPr lang="en-US" altLang="en-US" sz="2200" b="1" dirty="0" err="1">
                <a:solidFill>
                  <a:srgbClr val="CC3300"/>
                </a:solidFill>
              </a:rPr>
              <a:t>Danska</a:t>
            </a:r>
            <a:r>
              <a:rPr lang="sr-Latn-CS" altLang="en-US" sz="2200" b="1" dirty="0">
                <a:solidFill>
                  <a:srgbClr val="CC3300"/>
                </a:solidFill>
              </a:rPr>
              <a:t>, </a:t>
            </a:r>
            <a:r>
              <a:rPr lang="en-US" altLang="en-US" sz="2200" b="1" dirty="0" err="1">
                <a:solidFill>
                  <a:srgbClr val="CC3300"/>
                </a:solidFill>
              </a:rPr>
              <a:t>Republika</a:t>
            </a:r>
            <a:r>
              <a:rPr lang="en-US" altLang="en-US" sz="2200" b="1" dirty="0">
                <a:solidFill>
                  <a:srgbClr val="CC3300"/>
                </a:solidFill>
              </a:rPr>
              <a:t> </a:t>
            </a:r>
            <a:r>
              <a:rPr lang="en-US" altLang="en-US" sz="2200" b="1" dirty="0" err="1">
                <a:solidFill>
                  <a:srgbClr val="CC3300"/>
                </a:solidFill>
              </a:rPr>
              <a:t>Irska</a:t>
            </a:r>
            <a:r>
              <a:rPr lang="sr-Latn-CS" altLang="en-US" sz="2200" b="1" dirty="0">
                <a:solidFill>
                  <a:srgbClr val="CC3300"/>
                </a:solidFill>
              </a:rPr>
              <a:t> i </a:t>
            </a:r>
            <a:r>
              <a:rPr lang="en-US" altLang="en-US" sz="2200" b="1" dirty="0" err="1">
                <a:solidFill>
                  <a:srgbClr val="CC3300"/>
                </a:solidFill>
              </a:rPr>
              <a:t>Ujedinjeno</a:t>
            </a:r>
            <a:r>
              <a:rPr lang="en-US" altLang="en-US" sz="2200" b="1" dirty="0">
                <a:solidFill>
                  <a:srgbClr val="CC3300"/>
                </a:solidFill>
              </a:rPr>
              <a:t> </a:t>
            </a:r>
            <a:r>
              <a:rPr lang="en-US" altLang="en-US" sz="2200" b="1" dirty="0" err="1">
                <a:solidFill>
                  <a:srgbClr val="CC3300"/>
                </a:solidFill>
              </a:rPr>
              <a:t>Kraljevstvo</a:t>
            </a:r>
            <a:r>
              <a:rPr lang="en-US" altLang="en-US" sz="2200" b="1" dirty="0">
                <a:solidFill>
                  <a:srgbClr val="CC3300"/>
                </a:solidFill>
              </a:rPr>
              <a:t>;</a:t>
            </a:r>
          </a:p>
          <a:p>
            <a:r>
              <a:rPr lang="en-US" altLang="en-US" sz="2200" b="1" dirty="0">
                <a:solidFill>
                  <a:srgbClr val="0093D3"/>
                </a:solidFill>
              </a:rPr>
              <a:t>1981</a:t>
            </a:r>
            <a:r>
              <a:rPr lang="en-US" altLang="en-US" sz="2200" b="1" dirty="0"/>
              <a:t>. </a:t>
            </a:r>
            <a:r>
              <a:rPr lang="en-US" altLang="en-US" sz="2200" b="1" dirty="0" err="1"/>
              <a:t>godina</a:t>
            </a:r>
            <a:r>
              <a:rPr lang="en-US" altLang="en-US" sz="2200" b="1" dirty="0"/>
              <a:t>: </a:t>
            </a:r>
            <a:r>
              <a:rPr lang="en-US" altLang="en-US" sz="2200" b="1" dirty="0">
                <a:solidFill>
                  <a:srgbClr val="CC3300"/>
                </a:solidFill>
              </a:rPr>
              <a:t>Gr</a:t>
            </a:r>
            <a:r>
              <a:rPr lang="sr-Latn-CS" altLang="en-US" sz="2200" b="1" dirty="0" smtClean="0">
                <a:solidFill>
                  <a:srgbClr val="CC3300"/>
                </a:solidFill>
              </a:rPr>
              <a:t>čka</a:t>
            </a:r>
            <a:r>
              <a:rPr lang="en-GB" altLang="en-US" sz="2200" b="1" dirty="0" smtClean="0">
                <a:solidFill>
                  <a:srgbClr val="CC3300"/>
                </a:solidFill>
              </a:rPr>
              <a:t> </a:t>
            </a:r>
            <a:r>
              <a:rPr lang="en-GB" altLang="en-US" sz="2200" b="1" dirty="0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(</a:t>
            </a:r>
            <a:r>
              <a:rPr lang="en-GB" altLang="en-US" sz="2200" b="1" i="1" dirty="0" err="1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negativno</a:t>
            </a:r>
            <a:r>
              <a:rPr lang="en-GB" altLang="en-US" sz="2200" b="1" i="1" dirty="0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 </a:t>
            </a:r>
            <a:r>
              <a:rPr lang="en-GB" altLang="en-US" sz="2200" b="1" i="1" dirty="0" err="1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mišljenje</a:t>
            </a:r>
            <a:r>
              <a:rPr lang="en-GB" altLang="en-US" sz="2200" b="1" i="1" dirty="0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 EK);</a:t>
            </a:r>
            <a:endParaRPr lang="en-US" altLang="en-US" sz="2200" b="1" i="1" dirty="0">
              <a:solidFill>
                <a:schemeClr val="bg1">
                  <a:lumMod val="90000"/>
                  <a:lumOff val="10000"/>
                </a:schemeClr>
              </a:solidFill>
            </a:endParaRPr>
          </a:p>
          <a:p>
            <a:r>
              <a:rPr lang="sr-Latn-CS" altLang="en-US" sz="2200" b="1" dirty="0">
                <a:solidFill>
                  <a:srgbClr val="0093D3"/>
                </a:solidFill>
              </a:rPr>
              <a:t>1986</a:t>
            </a:r>
            <a:r>
              <a:rPr lang="sr-Latn-CS" altLang="en-US" sz="2200" b="1" dirty="0"/>
              <a:t>. godina</a:t>
            </a:r>
            <a:r>
              <a:rPr lang="en-US" altLang="en-US" sz="2200" b="1" dirty="0"/>
              <a:t>:</a:t>
            </a:r>
            <a:r>
              <a:rPr lang="sr-Latn-CS" altLang="en-US" sz="2200" b="1" dirty="0"/>
              <a:t> </a:t>
            </a:r>
            <a:r>
              <a:rPr lang="sr-Latn-CS" altLang="en-US" sz="2200" b="1" dirty="0">
                <a:solidFill>
                  <a:srgbClr val="CC3300"/>
                </a:solidFill>
              </a:rPr>
              <a:t>Portugalija i Španija</a:t>
            </a:r>
            <a:r>
              <a:rPr lang="en-GB" altLang="en-US" sz="2200" b="1" dirty="0">
                <a:solidFill>
                  <a:srgbClr val="CC3300"/>
                </a:solidFill>
              </a:rPr>
              <a:t>;</a:t>
            </a:r>
            <a:endParaRPr lang="en-US" altLang="en-US" sz="2200" b="1" dirty="0">
              <a:solidFill>
                <a:srgbClr val="CC3300"/>
              </a:solidFill>
            </a:endParaRPr>
          </a:p>
          <a:p>
            <a:r>
              <a:rPr lang="sr-Latn-CS" altLang="en-US" sz="2200" b="1" dirty="0">
                <a:solidFill>
                  <a:srgbClr val="0093D3"/>
                </a:solidFill>
              </a:rPr>
              <a:t>1995</a:t>
            </a:r>
            <a:r>
              <a:rPr lang="sr-Latn-CS" altLang="en-US" sz="2200" b="1" dirty="0"/>
              <a:t>. godina</a:t>
            </a:r>
            <a:r>
              <a:rPr lang="en-US" altLang="en-US" sz="2200" b="1" dirty="0"/>
              <a:t>:</a:t>
            </a:r>
            <a:r>
              <a:rPr lang="sr-Latn-CS" altLang="en-US" sz="2200" b="1" dirty="0"/>
              <a:t> </a:t>
            </a:r>
            <a:r>
              <a:rPr lang="sr-Latn-CS" altLang="en-US" sz="2200" b="1" dirty="0">
                <a:solidFill>
                  <a:srgbClr val="CC3300"/>
                </a:solidFill>
              </a:rPr>
              <a:t>Austrija, Finska i Švedska</a:t>
            </a:r>
            <a:r>
              <a:rPr lang="en-GB" altLang="en-US" sz="2200" b="1" dirty="0">
                <a:solidFill>
                  <a:srgbClr val="CC3300"/>
                </a:solidFill>
              </a:rPr>
              <a:t>;</a:t>
            </a:r>
            <a:endParaRPr lang="en-US" altLang="en-US" sz="2200" b="1" dirty="0">
              <a:solidFill>
                <a:srgbClr val="CC3300"/>
              </a:solidFill>
            </a:endParaRPr>
          </a:p>
          <a:p>
            <a:r>
              <a:rPr lang="sr-Latn-CS" altLang="en-US" sz="2200" b="1" dirty="0">
                <a:solidFill>
                  <a:srgbClr val="0093D3"/>
                </a:solidFill>
              </a:rPr>
              <a:t>2004</a:t>
            </a:r>
            <a:r>
              <a:rPr lang="sr-Latn-CS" altLang="en-US" sz="2200" b="1" dirty="0"/>
              <a:t>. godina</a:t>
            </a:r>
            <a:r>
              <a:rPr lang="en-US" altLang="en-US" sz="2200" b="1" dirty="0"/>
              <a:t>: </a:t>
            </a:r>
            <a:r>
              <a:rPr lang="sr-Latn-CS" altLang="en-US" sz="2200" b="1" dirty="0">
                <a:solidFill>
                  <a:srgbClr val="CC3300"/>
                </a:solidFill>
              </a:rPr>
              <a:t>Estonija, Kipar, Letonija, Litvanija, Mađarska, Malta, Poljska, Slovačka, Slovenija, i Češka</a:t>
            </a:r>
            <a:r>
              <a:rPr lang="en-GB" altLang="en-US" sz="2200" b="1" dirty="0">
                <a:solidFill>
                  <a:srgbClr val="CC3300"/>
                </a:solidFill>
              </a:rPr>
              <a:t>;</a:t>
            </a:r>
            <a:endParaRPr lang="en-US" altLang="en-US" sz="2200" b="1" dirty="0">
              <a:solidFill>
                <a:srgbClr val="CC3300"/>
              </a:solidFill>
            </a:endParaRPr>
          </a:p>
          <a:p>
            <a:r>
              <a:rPr lang="sr-Latn-CS" altLang="en-US" sz="2200" b="1" dirty="0">
                <a:solidFill>
                  <a:srgbClr val="0093D3"/>
                </a:solidFill>
              </a:rPr>
              <a:t>2007</a:t>
            </a:r>
            <a:r>
              <a:rPr lang="sr-Latn-CS" altLang="en-US" sz="2200" b="1" dirty="0"/>
              <a:t>. godina</a:t>
            </a:r>
            <a:r>
              <a:rPr lang="en-US" altLang="en-US" sz="2200" b="1" dirty="0"/>
              <a:t>: </a:t>
            </a:r>
            <a:r>
              <a:rPr lang="sr-Latn-CS" altLang="en-US" sz="2200" b="1" dirty="0">
                <a:solidFill>
                  <a:srgbClr val="CC3300"/>
                </a:solidFill>
              </a:rPr>
              <a:t>Bugarska i Rumunija</a:t>
            </a:r>
            <a:r>
              <a:rPr lang="en-GB" altLang="en-US" sz="2200" b="1" dirty="0">
                <a:solidFill>
                  <a:srgbClr val="CC3300"/>
                </a:solidFill>
              </a:rPr>
              <a:t>;</a:t>
            </a:r>
          </a:p>
          <a:p>
            <a:r>
              <a:rPr lang="en-GB" altLang="en-US" sz="22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2013</a:t>
            </a:r>
            <a:r>
              <a:rPr lang="en-GB" altLang="en-US" sz="2200" b="1" dirty="0">
                <a:solidFill>
                  <a:srgbClr val="CC3300"/>
                </a:solidFill>
              </a:rPr>
              <a:t>. </a:t>
            </a:r>
            <a:r>
              <a:rPr lang="en-GB" altLang="en-US" sz="2200" b="1" dirty="0" err="1"/>
              <a:t>godina</a:t>
            </a:r>
            <a:r>
              <a:rPr lang="en-GB" altLang="en-US" sz="2200" b="1" dirty="0">
                <a:solidFill>
                  <a:srgbClr val="CC3300"/>
                </a:solidFill>
              </a:rPr>
              <a:t>: </a:t>
            </a:r>
            <a:r>
              <a:rPr lang="en-GB" altLang="en-US" sz="2200" b="1" dirty="0" err="1">
                <a:solidFill>
                  <a:srgbClr val="CC3300"/>
                </a:solidFill>
              </a:rPr>
              <a:t>Hrvatska</a:t>
            </a:r>
            <a:endParaRPr lang="sr-Latn-CS" altLang="en-US" sz="2200" b="1" dirty="0"/>
          </a:p>
          <a:p>
            <a:endParaRPr lang="sr-Latn-CS" altLang="en-US" sz="2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GB" altLang="en-US" sz="112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rgbClr val="FF0000"/>
                </a:solidFill>
              </a:rPr>
              <a:t>SPORAZUM O STABILIZACIJI I PRIDRUŽIVANJU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1200" dirty="0">
              <a:solidFill>
                <a:srgbClr val="FF000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hr-HR" altLang="en-US" sz="11200" b="1" dirty="0" smtClean="0"/>
              <a:t>R</a:t>
            </a:r>
            <a:r>
              <a:rPr lang="en-GB" altLang="en-US" sz="11200" b="1" dirty="0" smtClean="0"/>
              <a:t>EGULIŠE 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EKONOMSKA</a:t>
            </a:r>
            <a:r>
              <a:rPr lang="en-GB" altLang="en-US" sz="11200" b="1" dirty="0" smtClean="0"/>
              <a:t> I POLITIČKA PITANJA</a:t>
            </a:r>
            <a:r>
              <a:rPr lang="hr-HR" altLang="en-US" sz="11200" b="1" dirty="0" smtClean="0"/>
              <a:t>, </a:t>
            </a:r>
            <a:r>
              <a:rPr lang="en-GB" altLang="en-US" sz="11200" b="1" dirty="0" smtClean="0"/>
              <a:t>USTANOVLJAVA MEHANIZAM TESNE SARADNJE U ISPUNJENJU PREUZETIH OBAVEZA</a:t>
            </a:r>
            <a:r>
              <a:rPr lang="en-US" altLang="en-US" sz="11200" b="1" dirty="0"/>
              <a:t>.</a:t>
            </a:r>
            <a:endParaRPr lang="hr-HR" altLang="en-US" sz="11200" b="1" dirty="0"/>
          </a:p>
          <a:p>
            <a:pPr marL="533400" indent="-533400">
              <a:lnSpc>
                <a:spcPct val="80000"/>
              </a:lnSpc>
            </a:pPr>
            <a:r>
              <a:rPr lang="en-US" altLang="en-US" sz="11200" b="1" dirty="0" smtClean="0"/>
              <a:t>PRAVA I OBAVEZE UGOVORNIH STRANA </a:t>
            </a:r>
            <a:r>
              <a:rPr lang="en-US" altLang="en-US" sz="11200" b="1" dirty="0" smtClean="0">
                <a:solidFill>
                  <a:srgbClr val="FF0000"/>
                </a:solidFill>
              </a:rPr>
              <a:t>NISU</a:t>
            </a:r>
            <a:r>
              <a:rPr lang="en-US" altLang="en-US" sz="11200" b="1" dirty="0" smtClean="0"/>
              <a:t> UZAJAMNE – VIŠE UGOVOR O PRISTUPU </a:t>
            </a:r>
            <a:r>
              <a:rPr lang="en-US" altLang="en-US" sz="11200" b="1" dirty="0"/>
              <a:t>(s</a:t>
            </a:r>
            <a:r>
              <a:rPr lang="hr-HR" altLang="en-US" sz="11200" b="1" dirty="0"/>
              <a:t>l</a:t>
            </a:r>
            <a:r>
              <a:rPr lang="en-US" altLang="en-US" sz="11200" b="1" dirty="0"/>
              <a:t>u</a:t>
            </a:r>
            <a:r>
              <a:rPr lang="hr-HR" altLang="en-US" sz="11200" b="1" dirty="0"/>
              <a:t>čaj </a:t>
            </a:r>
            <a:r>
              <a:rPr lang="hr-HR" altLang="en-US" sz="11200" b="1" i="1" dirty="0"/>
              <a:t>Bresciani</a:t>
            </a:r>
            <a:r>
              <a:rPr lang="hr-HR" altLang="en-US" sz="11200" b="1" dirty="0" smtClean="0"/>
              <a:t>)</a:t>
            </a:r>
            <a:r>
              <a:rPr lang="en-GB" altLang="en-US" sz="11200" b="1" dirty="0" smtClean="0"/>
              <a:t>.</a:t>
            </a:r>
            <a:endParaRPr lang="hr-HR" altLang="en-US" sz="11200" b="1" dirty="0"/>
          </a:p>
          <a:p>
            <a:pPr marL="533400" indent="-533400">
              <a:lnSpc>
                <a:spcPct val="80000"/>
              </a:lnSpc>
            </a:pPr>
            <a:r>
              <a:rPr lang="hr-HR" altLang="en-US" sz="11200" b="1" dirty="0" smtClean="0"/>
              <a:t>S</a:t>
            </a:r>
            <a:r>
              <a:rPr lang="en-GB" altLang="en-US" sz="11200" b="1" dirty="0" smtClean="0"/>
              <a:t>PORAZUM 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NE DOVODI </a:t>
            </a:r>
            <a:r>
              <a:rPr lang="en-GB" altLang="en-US" sz="11200" b="1" dirty="0" smtClean="0"/>
              <a:t>NUŽNO DO ČLANSTVA U EU</a:t>
            </a:r>
            <a:r>
              <a:rPr lang="hr-HR" altLang="en-US" sz="11200" b="1" dirty="0" smtClean="0"/>
              <a:t> </a:t>
            </a:r>
            <a:r>
              <a:rPr lang="hr-HR" altLang="en-US" sz="11200" b="1" dirty="0"/>
              <a:t>– </a:t>
            </a:r>
            <a:r>
              <a:rPr lang="en-GB" altLang="en-US" sz="11200" b="1" dirty="0" smtClean="0"/>
              <a:t>VEĆ DAJE PERSPEKTIVU ČLANSTVA</a:t>
            </a:r>
            <a:r>
              <a:rPr lang="hr-HR" altLang="en-US" sz="11200" b="1" dirty="0" smtClean="0"/>
              <a:t> </a:t>
            </a:r>
            <a:r>
              <a:rPr lang="hr-HR" altLang="en-US" sz="11200" b="1" dirty="0"/>
              <a:t>(od samita u Kopenhagenu, prijem u Uniju </a:t>
            </a:r>
            <a:r>
              <a:rPr lang="hr-HR" altLang="en-US" sz="11200" b="1" i="1" dirty="0">
                <a:solidFill>
                  <a:srgbClr val="FF0000"/>
                </a:solidFill>
              </a:rPr>
              <a:t>zajednički cil</a:t>
            </a:r>
            <a:r>
              <a:rPr lang="hr-HR" altLang="en-US" sz="11200" b="1" i="1" dirty="0"/>
              <a:t>j</a:t>
            </a:r>
            <a:r>
              <a:rPr lang="hr-HR" altLang="en-US" sz="11200" b="1" i="1" dirty="0" smtClean="0"/>
              <a:t>)</a:t>
            </a:r>
            <a:r>
              <a:rPr lang="en-GB" altLang="en-US" sz="11200" b="1" dirty="0"/>
              <a:t>.</a:t>
            </a:r>
            <a:r>
              <a:rPr lang="hr-HR" altLang="en-US" sz="11200" b="1" dirty="0" smtClean="0"/>
              <a:t> </a:t>
            </a:r>
            <a:endParaRPr lang="en-GB" altLang="en-US" sz="11200" b="1" dirty="0"/>
          </a:p>
          <a:p>
            <a:pPr marL="533400" indent="-533400">
              <a:lnSpc>
                <a:spcPct val="80000"/>
              </a:lnSpc>
            </a:pPr>
            <a:r>
              <a:rPr lang="en-GB" altLang="en-US" sz="11200" b="1" dirty="0" smtClean="0"/>
              <a:t>PRVI SPORAZUMI</a:t>
            </a:r>
            <a:r>
              <a:rPr lang="hr-HR" altLang="en-US" sz="11200" b="1" dirty="0" smtClean="0"/>
              <a:t>: </a:t>
            </a:r>
            <a:r>
              <a:rPr lang="hr-HR" altLang="en-US" sz="11200" b="1" dirty="0"/>
              <a:t>Grčka (1961), Turska (1963), Kipar (1970), Malta</a:t>
            </a:r>
            <a:r>
              <a:rPr lang="en-US" altLang="en-US" sz="11200" b="1" dirty="0"/>
              <a:t> </a:t>
            </a:r>
            <a:r>
              <a:rPr lang="hr-HR" altLang="en-US" sz="11200" b="1" dirty="0"/>
              <a:t>(1973</a:t>
            </a:r>
            <a:r>
              <a:rPr lang="hr-HR" altLang="en-US" sz="11200" b="1" dirty="0" smtClean="0"/>
              <a:t>)</a:t>
            </a:r>
            <a:r>
              <a:rPr lang="en-US" altLang="en-US" sz="11200" b="1" dirty="0" smtClean="0"/>
              <a:t>. </a:t>
            </a:r>
            <a:endParaRPr lang="en-US" altLang="en-US" sz="11200" b="1" dirty="0"/>
          </a:p>
          <a:p>
            <a:pPr marL="533400" indent="-533400">
              <a:lnSpc>
                <a:spcPct val="80000"/>
              </a:lnSpc>
            </a:pPr>
            <a:endParaRPr lang="hr-HR" altLang="en-US" sz="9600" b="1" dirty="0"/>
          </a:p>
          <a:p>
            <a:pPr>
              <a:lnSpc>
                <a:spcPct val="80000"/>
              </a:lnSpc>
            </a:pPr>
            <a:endParaRPr lang="en-GB" altLang="en-US" sz="11200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GB" altLang="en-US" sz="112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   </a:t>
            </a:r>
            <a:endParaRPr lang="en-GB" altLang="en-US" sz="128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6942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rgbClr val="FF0000"/>
                </a:solidFill>
              </a:rPr>
              <a:t>TREĆA GENERACIJA SPORAZUMA O STABILIZACIJI I PRIDRUŽIVANJU – ZAPADNI BALKAN</a:t>
            </a:r>
            <a:r>
              <a:rPr lang="en-GB" altLang="en-US" sz="10400" dirty="0" smtClean="0"/>
              <a:t>:</a:t>
            </a:r>
            <a:endParaRPr lang="en-GB" altLang="en-US" sz="104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104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hr-HR" altLang="en-US" sz="10400" b="1" dirty="0"/>
              <a:t>1999 – </a:t>
            </a:r>
            <a:r>
              <a:rPr lang="hr-HR" altLang="en-US" sz="10400" b="1" dirty="0" smtClean="0"/>
              <a:t>S</a:t>
            </a:r>
            <a:r>
              <a:rPr lang="en-GB" altLang="en-US" sz="10400" b="1" dirty="0" smtClean="0"/>
              <a:t>AVET MINISTARA USVOJIO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PROGRAM STABILIZACIJE </a:t>
            </a:r>
            <a:r>
              <a:rPr lang="en-GB" altLang="en-US" sz="10400" b="1" dirty="0" smtClean="0"/>
              <a:t>I PRIDRUŽIVANJA ZA HRVATSKU, BIH, ALBANIJU, MAKEDONIJU, SRBIJU I CRNU GORU. </a:t>
            </a:r>
            <a:r>
              <a:rPr lang="hr-HR" altLang="en-US" sz="10400" b="1" dirty="0" smtClean="0"/>
              <a:t> </a:t>
            </a:r>
            <a:endParaRPr lang="hr-HR" altLang="en-US" sz="10400" b="1" dirty="0"/>
          </a:p>
          <a:p>
            <a:pPr>
              <a:lnSpc>
                <a:spcPct val="80000"/>
              </a:lnSpc>
            </a:pPr>
            <a:r>
              <a:rPr lang="en-GB" altLang="en-US" sz="10400" b="1" dirty="0" smtClean="0"/>
              <a:t>INSTITUCIONALNI OKVIR TOG PROCESA: SPORAZUM O STABILIZACIJI I PRIDRUŽIVANJU I PAKT STABILNOSTI </a:t>
            </a:r>
            <a:r>
              <a:rPr lang="hr-HR" altLang="en-US" sz="10400" b="1" dirty="0" smtClean="0"/>
              <a:t>(prestao </a:t>
            </a:r>
            <a:r>
              <a:rPr lang="hr-HR" altLang="en-US" sz="10400" b="1" dirty="0"/>
              <a:t>sa radom 2007).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/>
              <a:t>ZAKLJUČENJEM SPORAZUMA POTVRĐUJE SE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STATUS </a:t>
            </a:r>
            <a:r>
              <a:rPr lang="en-GB" altLang="en-US" sz="10400" b="1" dirty="0" smtClean="0"/>
              <a:t>POTENCIJALNOG KANDIDATA ZA ČLANSTVO U EU.</a:t>
            </a:r>
            <a:endParaRPr lang="hr-HR" altLang="en-US" sz="10400" b="1" dirty="0"/>
          </a:p>
          <a:p>
            <a:pPr>
              <a:lnSpc>
                <a:spcPct val="80000"/>
              </a:lnSpc>
            </a:pPr>
            <a:r>
              <a:rPr lang="hr-HR" altLang="en-US" sz="10400" b="1" dirty="0" smtClean="0"/>
              <a:t>K</a:t>
            </a:r>
            <a:r>
              <a:rPr lang="en-GB" altLang="en-US" sz="10400" b="1" dirty="0" smtClean="0"/>
              <a:t>OMPONENTA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REGIONALNE</a:t>
            </a:r>
            <a:r>
              <a:rPr lang="en-GB" altLang="en-US" sz="10400" b="1" dirty="0" smtClean="0"/>
              <a:t> SARADNJE VIŠE IZRAŽENA NEGO KOD</a:t>
            </a:r>
            <a:r>
              <a:rPr lang="hr-HR" altLang="en-US" sz="10400" b="1" dirty="0" smtClean="0"/>
              <a:t> E</a:t>
            </a:r>
            <a:r>
              <a:rPr lang="en-GB" altLang="en-US" sz="10400" b="1" dirty="0" smtClean="0"/>
              <a:t>VROPSKIH SPORAZUMA (ES)</a:t>
            </a:r>
            <a:r>
              <a:rPr lang="hr-HR" altLang="en-US" sz="10400" b="1" dirty="0" smtClean="0"/>
              <a:t>.</a:t>
            </a:r>
            <a:endParaRPr lang="hr-HR" altLang="en-US" sz="10400" b="1" dirty="0"/>
          </a:p>
          <a:p>
            <a:pPr>
              <a:lnSpc>
                <a:spcPct val="80000"/>
              </a:lnSpc>
            </a:pPr>
            <a:r>
              <a:rPr lang="en-GB" altLang="en-US" sz="10400" b="1" dirty="0" smtClean="0"/>
              <a:t>KAO</a:t>
            </a:r>
            <a:r>
              <a:rPr lang="hr-HR" altLang="en-US" sz="10400" b="1" dirty="0" smtClean="0"/>
              <a:t> </a:t>
            </a:r>
            <a:r>
              <a:rPr lang="hr-HR" altLang="en-US" sz="10400" b="1" dirty="0"/>
              <a:t>i </a:t>
            </a:r>
            <a:r>
              <a:rPr lang="en-GB" altLang="en-US" sz="10400" b="1" dirty="0" smtClean="0"/>
              <a:t>KOD </a:t>
            </a:r>
            <a:r>
              <a:rPr lang="hr-HR" altLang="en-US" sz="10400" b="1" dirty="0" smtClean="0"/>
              <a:t>ES</a:t>
            </a:r>
            <a:r>
              <a:rPr lang="en-GB" altLang="en-US" sz="10400" b="1" dirty="0" smtClean="0"/>
              <a:t>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NUŽNA</a:t>
            </a:r>
            <a:r>
              <a:rPr lang="en-GB" altLang="en-US" sz="10400" b="1" dirty="0" smtClean="0"/>
              <a:t> RATIFIKACIJA U SVIM ZEMLJAMA ČLANICAMA I ZEMLJI POTPISNICI. </a:t>
            </a:r>
            <a:endParaRPr lang="en-US" altLang="en-US" sz="10400" b="1" dirty="0"/>
          </a:p>
          <a:p>
            <a:pPr>
              <a:lnSpc>
                <a:spcPct val="80000"/>
              </a:lnSpc>
            </a:pPr>
            <a:endParaRPr lang="en-GB" altLang="en-US" sz="104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dirty="0">
                <a:solidFill>
                  <a:schemeClr val="bg1"/>
                </a:solidFill>
              </a:rPr>
              <a:t> </a:t>
            </a:r>
            <a:r>
              <a:rPr lang="en-GB" altLang="en-US" sz="10400" dirty="0" smtClean="0">
                <a:solidFill>
                  <a:schemeClr val="bg1"/>
                </a:solidFill>
              </a:rPr>
              <a:t>   </a:t>
            </a:r>
            <a:endParaRPr lang="en-GB" altLang="en-US" sz="104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5501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753394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>
                <a:solidFill>
                  <a:srgbClr val="FF0000"/>
                </a:solidFill>
              </a:rPr>
              <a:t>SPORAZUM O STABILIZACIJI I PRIDRUŽIVANJU – PROCES ZAKLJUČIVANJA.</a:t>
            </a:r>
            <a:endParaRPr lang="en-GB" altLang="en-US" sz="9600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1) USPOSTAVLJANJE </a:t>
            </a:r>
            <a:r>
              <a:rPr lang="en-GB" altLang="en-US" sz="9600" b="1" dirty="0" smtClean="0">
                <a:solidFill>
                  <a:srgbClr val="FF0000"/>
                </a:solidFill>
              </a:rPr>
              <a:t>ZAJEDNIČK</a:t>
            </a:r>
            <a:r>
              <a:rPr lang="en-GB" altLang="en-US" sz="9600" b="1" dirty="0" smtClean="0"/>
              <a:t>E KONSULTATIVNE GRUPE</a:t>
            </a:r>
            <a:r>
              <a:rPr lang="hr-HR" altLang="en-US" sz="9600" b="1" dirty="0" smtClean="0"/>
              <a:t>.</a:t>
            </a:r>
            <a:endParaRPr lang="hr-HR" altLang="en-US" sz="9600" b="1" dirty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2) </a:t>
            </a:r>
            <a:r>
              <a:rPr lang="hr-HR" altLang="en-US" sz="9600" b="1" dirty="0" smtClean="0"/>
              <a:t>EU </a:t>
            </a:r>
            <a:r>
              <a:rPr lang="en-GB" altLang="en-US" sz="9600" b="1" dirty="0" smtClean="0"/>
              <a:t>SALJE MISIJU NA TERENU (fact finding mission)</a:t>
            </a:r>
            <a:r>
              <a:rPr lang="hr-HR" altLang="en-US" sz="9600" b="1" dirty="0" smtClean="0"/>
              <a:t>. </a:t>
            </a:r>
            <a:endParaRPr lang="hr-HR" altLang="en-US" sz="9600" b="1" dirty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3) MISIJA PRIKUPLJA SVE PODATKE OD ZNAČAJA ZA IZRADU STUDIJE IZVODLJIVOSTI</a:t>
            </a:r>
            <a:r>
              <a:rPr lang="hr-HR" altLang="en-US" sz="9600" b="1" dirty="0" smtClean="0"/>
              <a:t> </a:t>
            </a:r>
            <a:r>
              <a:rPr lang="hr-HR" altLang="en-US" sz="9600" b="1" dirty="0"/>
              <a:t>(feasibility study) </a:t>
            </a:r>
            <a:r>
              <a:rPr lang="en-GB" altLang="en-US" sz="9600" b="1" dirty="0" smtClean="0"/>
              <a:t>O ZAPOČINJANJU PROCESA PREGOVARANJA. </a:t>
            </a:r>
            <a:endParaRPr lang="hr-HR" altLang="en-US" sz="9600" b="1" dirty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4) </a:t>
            </a:r>
            <a:r>
              <a:rPr lang="hr-HR" altLang="en-US" sz="9600" b="1" dirty="0" smtClean="0"/>
              <a:t>N</a:t>
            </a:r>
            <a:r>
              <a:rPr lang="en-GB" altLang="en-US" sz="9600" b="1" dirty="0" smtClean="0"/>
              <a:t>A  OSNOVU STUDIJE IZVODLJIVOSTI EVROPSKA KOMISIJA DAJE PREPORUKU SAVETU MINISTARA DA ZAPOČNE SA PREGOVORIMA.</a:t>
            </a:r>
            <a:endParaRPr lang="en-US" altLang="en-US" sz="9600" b="1" dirty="0"/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9600" b="1" dirty="0" smtClean="0"/>
              <a:t>5) ZAKLJUČENJE SPORAZUMA</a:t>
            </a:r>
            <a:r>
              <a:rPr lang="hr-HR" altLang="en-US" sz="9600" b="1" dirty="0" smtClean="0"/>
              <a:t> </a:t>
            </a:r>
            <a:r>
              <a:rPr lang="hr-HR" altLang="en-US" sz="9600" b="1" dirty="0" smtClean="0"/>
              <a:t>(I </a:t>
            </a:r>
            <a:r>
              <a:rPr lang="hr-HR" altLang="en-US" sz="9600" b="1" dirty="0" smtClean="0">
                <a:solidFill>
                  <a:srgbClr val="FF0000"/>
                </a:solidFill>
              </a:rPr>
              <a:t>PRELAZNOG TRGOVINSKOG SPORAZUMA PTS </a:t>
            </a:r>
            <a:r>
              <a:rPr lang="hr-HR" altLang="en-US" sz="9600" b="1" dirty="0" smtClean="0"/>
              <a:t>).</a:t>
            </a:r>
            <a:endParaRPr lang="hr-HR" altLang="en-US" sz="9600" b="1" dirty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6) </a:t>
            </a:r>
            <a:r>
              <a:rPr lang="hr-HR" altLang="en-US" sz="9600" b="1" dirty="0" smtClean="0"/>
              <a:t>R</a:t>
            </a:r>
            <a:r>
              <a:rPr lang="en-GB" altLang="en-US" sz="9600" b="1" dirty="0" smtClean="0"/>
              <a:t>ATIFIKACIJA SPORAZUMA U SVIM DRŽAVAMMA  ČLANICAMA I DRŽAVI POTPISNICI</a:t>
            </a:r>
            <a:r>
              <a:rPr lang="hr-HR" altLang="en-US" sz="9600" b="1" dirty="0" smtClean="0"/>
              <a:t>.</a:t>
            </a:r>
            <a:endParaRPr lang="en-GB" altLang="en-US" sz="96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9600" b="1" dirty="0" smtClean="0"/>
              <a:t>7) USPOSTAVLJANJE MEHANIZMA STALNOG DIJALOGA U SPROVOĐENJU SPORAZUMA. </a:t>
            </a:r>
            <a:endParaRPr lang="hr-HR" altLang="en-US" sz="9600" b="1" dirty="0"/>
          </a:p>
          <a:p>
            <a:pPr marL="0" indent="0">
              <a:lnSpc>
                <a:spcPct val="80000"/>
              </a:lnSpc>
              <a:buNone/>
            </a:pPr>
            <a:endParaRPr lang="hr-HR" altLang="en-US" sz="9600" b="1" dirty="0"/>
          </a:p>
          <a:p>
            <a:pPr>
              <a:lnSpc>
                <a:spcPct val="80000"/>
              </a:lnSpc>
            </a:pPr>
            <a:endParaRPr lang="en-GB" altLang="en-US" sz="112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   </a:t>
            </a:r>
            <a:endParaRPr lang="en-GB" altLang="en-US" sz="128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2459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rgbClr val="FF0000"/>
                </a:solidFill>
              </a:rPr>
              <a:t>SPORAZUM O STABILIZACIJI I PRIDRUŽIVANJU: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hr-HR" altLang="en-US" sz="11200" b="1" dirty="0">
                <a:solidFill>
                  <a:srgbClr val="FF0000"/>
                </a:solidFill>
              </a:rPr>
              <a:t>Hrvatska</a:t>
            </a:r>
            <a:r>
              <a:rPr lang="hr-HR" altLang="en-US" sz="11200" b="1" dirty="0"/>
              <a:t> – zaključila sporazum </a:t>
            </a:r>
            <a:r>
              <a:rPr lang="hr-HR" altLang="en-US" sz="11200" b="1" dirty="0" smtClean="0"/>
              <a:t>2001</a:t>
            </a:r>
            <a:r>
              <a:rPr lang="en-GB" altLang="en-US" sz="11200" b="1" dirty="0" smtClean="0"/>
              <a:t>; </a:t>
            </a:r>
            <a:r>
              <a:rPr lang="en-GB" altLang="en-US" sz="11200" b="1" dirty="0" err="1"/>
              <a:t>stupio</a:t>
            </a:r>
            <a:r>
              <a:rPr lang="en-GB" altLang="en-US" sz="11200" b="1" dirty="0"/>
              <a:t> </a:t>
            </a:r>
            <a:r>
              <a:rPr lang="en-GB" altLang="en-US" sz="11200" b="1" dirty="0" err="1"/>
              <a:t>na</a:t>
            </a:r>
            <a:r>
              <a:rPr lang="en-GB" altLang="en-US" sz="11200" b="1" dirty="0"/>
              <a:t> </a:t>
            </a:r>
            <a:r>
              <a:rPr lang="en-GB" altLang="en-US" sz="11200" b="1" dirty="0" err="1"/>
              <a:t>snagu</a:t>
            </a:r>
            <a:r>
              <a:rPr lang="en-GB" altLang="en-US" sz="11200" b="1" dirty="0"/>
              <a:t> </a:t>
            </a:r>
            <a:r>
              <a:rPr lang="en-GB" altLang="en-US" sz="11200" b="1" dirty="0" smtClean="0"/>
              <a:t>2005;</a:t>
            </a:r>
            <a:r>
              <a:rPr lang="hr-HR" altLang="en-US" sz="11200" b="1" dirty="0" smtClean="0"/>
              <a:t> </a:t>
            </a:r>
            <a:r>
              <a:rPr lang="en-US" altLang="en-US" sz="11200" b="1" dirty="0" err="1" smtClean="0"/>
              <a:t>zah</a:t>
            </a:r>
            <a:r>
              <a:rPr lang="hr-HR" altLang="en-US" sz="11200" b="1" dirty="0"/>
              <a:t>tev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za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prijem</a:t>
            </a:r>
            <a:r>
              <a:rPr lang="en-US" altLang="en-US" sz="11200" b="1" dirty="0"/>
              <a:t> u </a:t>
            </a:r>
            <a:r>
              <a:rPr lang="hr-HR" altLang="en-US" sz="11200" b="1" dirty="0" smtClean="0"/>
              <a:t>članstvo</a:t>
            </a:r>
            <a:r>
              <a:rPr lang="en-GB" altLang="en-US" sz="11200" b="1" dirty="0" smtClean="0"/>
              <a:t> 2003</a:t>
            </a:r>
            <a:r>
              <a:rPr lang="hr-HR" altLang="en-US" sz="11200" b="1" dirty="0" smtClean="0"/>
              <a:t>; odobren zahtev</a:t>
            </a:r>
            <a:r>
              <a:rPr lang="en-GB" altLang="en-US" sz="11200" b="1" dirty="0" smtClean="0"/>
              <a:t> 2004</a:t>
            </a:r>
            <a:r>
              <a:rPr lang="hr-HR" altLang="en-US" sz="11200" b="1" dirty="0" smtClean="0"/>
              <a:t>;</a:t>
            </a:r>
            <a:r>
              <a:rPr lang="en-US" altLang="en-US" sz="11200" b="1" dirty="0" smtClean="0"/>
              <a:t> </a:t>
            </a:r>
            <a:r>
              <a:rPr lang="hr-HR" altLang="en-US" sz="11200" b="1" dirty="0" smtClean="0"/>
              <a:t>poč</a:t>
            </a:r>
            <a:r>
              <a:rPr lang="en-GB" altLang="en-US" sz="11200" b="1" dirty="0" err="1"/>
              <a:t>ela</a:t>
            </a:r>
            <a:r>
              <a:rPr lang="hr-HR" altLang="en-US" sz="11200" b="1" dirty="0"/>
              <a:t> pregovore o pristupanju </a:t>
            </a:r>
            <a:r>
              <a:rPr lang="hr-HR" altLang="en-US" sz="11200" b="1" dirty="0" smtClean="0"/>
              <a:t>Uniji</a:t>
            </a:r>
            <a:r>
              <a:rPr lang="en-GB" altLang="en-US" sz="11200" b="1" dirty="0" smtClean="0"/>
              <a:t> 2005</a:t>
            </a:r>
            <a:r>
              <a:rPr lang="en-US" altLang="en-US" sz="11200" b="1" dirty="0" smtClean="0"/>
              <a:t>; </a:t>
            </a:r>
            <a:r>
              <a:rPr lang="hr-HR" altLang="en-US" sz="11200" b="1" dirty="0"/>
              <a:t>članstvo u Uniji 201</a:t>
            </a:r>
            <a:r>
              <a:rPr lang="en-US" altLang="en-US" sz="11200" b="1" dirty="0"/>
              <a:t>3.</a:t>
            </a:r>
            <a:endParaRPr lang="hr-HR" altLang="en-US" sz="11200" b="1" dirty="0"/>
          </a:p>
          <a:p>
            <a:pPr>
              <a:lnSpc>
                <a:spcPct val="80000"/>
              </a:lnSpc>
            </a:pPr>
            <a:r>
              <a:rPr lang="hr-HR" altLang="en-US" sz="11200" b="1" dirty="0">
                <a:solidFill>
                  <a:srgbClr val="FF0000"/>
                </a:solidFill>
              </a:rPr>
              <a:t>Makedonija </a:t>
            </a:r>
            <a:r>
              <a:rPr lang="hr-HR" altLang="en-US" sz="11200" b="1" dirty="0"/>
              <a:t>zaključila sporazum </a:t>
            </a:r>
            <a:r>
              <a:rPr lang="hr-HR" altLang="en-US" sz="11200" b="1" dirty="0" smtClean="0"/>
              <a:t>2002</a:t>
            </a:r>
            <a:r>
              <a:rPr lang="en-GB" altLang="en-US" sz="11200" b="1" dirty="0"/>
              <a:t> </a:t>
            </a:r>
            <a:r>
              <a:rPr lang="hr-HR" altLang="en-US" sz="11200" b="1" dirty="0" smtClean="0"/>
              <a:t>(Ohridski </a:t>
            </a:r>
            <a:r>
              <a:rPr lang="hr-HR" altLang="en-US" sz="11200" b="1" dirty="0"/>
              <a:t>sporazum</a:t>
            </a:r>
            <a:r>
              <a:rPr lang="hr-HR" altLang="en-US" sz="11200" b="1" dirty="0" smtClean="0"/>
              <a:t>)</a:t>
            </a:r>
            <a:r>
              <a:rPr lang="en-GB" altLang="en-US" sz="11200" b="1" dirty="0" smtClean="0"/>
              <a:t>; </a:t>
            </a:r>
            <a:r>
              <a:rPr lang="en-GB" altLang="en-US" sz="11200" b="1" dirty="0" err="1"/>
              <a:t>stupio</a:t>
            </a:r>
            <a:r>
              <a:rPr lang="en-GB" altLang="en-US" sz="11200" b="1" dirty="0"/>
              <a:t> </a:t>
            </a:r>
            <a:r>
              <a:rPr lang="en-GB" altLang="en-US" sz="11200" b="1" dirty="0" err="1"/>
              <a:t>na</a:t>
            </a:r>
            <a:r>
              <a:rPr lang="en-GB" altLang="en-US" sz="11200" b="1" dirty="0"/>
              <a:t> </a:t>
            </a:r>
            <a:r>
              <a:rPr lang="en-GB" altLang="en-US" sz="11200" b="1" dirty="0" err="1"/>
              <a:t>snagu</a:t>
            </a:r>
            <a:r>
              <a:rPr lang="en-GB" altLang="en-US" sz="11200" b="1" dirty="0"/>
              <a:t> 2004;</a:t>
            </a:r>
            <a:r>
              <a:rPr lang="hr-HR" altLang="en-US" sz="11200" b="1" dirty="0"/>
              <a:t> odobren status kandidata</a:t>
            </a:r>
            <a:r>
              <a:rPr lang="en-GB" altLang="en-US" sz="11200" b="1" dirty="0"/>
              <a:t> </a:t>
            </a:r>
            <a:r>
              <a:rPr lang="en-GB" altLang="en-US" sz="11200" b="1" dirty="0" smtClean="0"/>
              <a:t>2005;</a:t>
            </a:r>
            <a:r>
              <a:rPr lang="hr-HR" altLang="en-US" sz="11200" b="1" dirty="0" smtClean="0"/>
              <a:t> </a:t>
            </a:r>
            <a:r>
              <a:rPr lang="hr-HR" altLang="en-US" sz="11200" b="1" dirty="0"/>
              <a:t>pregovori još nisu počeli</a:t>
            </a:r>
            <a:r>
              <a:rPr lang="en-GB" altLang="en-US" sz="11200" b="1" dirty="0"/>
              <a:t> (</a:t>
            </a:r>
            <a:r>
              <a:rPr lang="en-GB" altLang="en-US" sz="11200" b="1" dirty="0" err="1"/>
              <a:t>Grčka</a:t>
            </a:r>
            <a:r>
              <a:rPr lang="en-GB" altLang="en-US" sz="11200" b="1" dirty="0"/>
              <a:t>)</a:t>
            </a:r>
            <a:r>
              <a:rPr lang="hr-HR" altLang="en-US" sz="11200" b="1" dirty="0"/>
              <a:t>.</a:t>
            </a:r>
          </a:p>
          <a:p>
            <a:pPr>
              <a:lnSpc>
                <a:spcPct val="80000"/>
              </a:lnSpc>
            </a:pPr>
            <a:r>
              <a:rPr lang="hr-HR" altLang="en-US" sz="11200" b="1" dirty="0">
                <a:solidFill>
                  <a:srgbClr val="FF0000"/>
                </a:solidFill>
              </a:rPr>
              <a:t>Crna Gora</a:t>
            </a:r>
            <a:r>
              <a:rPr lang="hr-HR" altLang="en-US" sz="11200" b="1" dirty="0"/>
              <a:t> – </a:t>
            </a:r>
            <a:r>
              <a:rPr lang="en-US" altLang="en-US" sz="11200" b="1" dirty="0" err="1"/>
              <a:t>zaklju</a:t>
            </a:r>
            <a:r>
              <a:rPr lang="hr-HR" altLang="en-US" sz="11200" b="1" dirty="0"/>
              <a:t>čila sporazum 2007</a:t>
            </a:r>
            <a:r>
              <a:rPr lang="en-GB" altLang="en-US" sz="11200" b="1" dirty="0"/>
              <a:t>, </a:t>
            </a:r>
            <a:r>
              <a:rPr lang="en-GB" altLang="en-US" sz="11200" b="1" dirty="0" err="1"/>
              <a:t>stupio</a:t>
            </a:r>
            <a:r>
              <a:rPr lang="en-GB" altLang="en-US" sz="11200" b="1" dirty="0"/>
              <a:t> </a:t>
            </a:r>
            <a:r>
              <a:rPr lang="en-GB" altLang="en-US" sz="11200" b="1" dirty="0" err="1"/>
              <a:t>na</a:t>
            </a:r>
            <a:r>
              <a:rPr lang="en-GB" altLang="en-US" sz="11200" b="1" dirty="0"/>
              <a:t> </a:t>
            </a:r>
            <a:r>
              <a:rPr lang="en-GB" altLang="en-US" sz="11200" b="1" dirty="0" err="1"/>
              <a:t>snagu</a:t>
            </a:r>
            <a:r>
              <a:rPr lang="en-GB" altLang="en-US" sz="11200" b="1" dirty="0"/>
              <a:t> 2010</a:t>
            </a:r>
            <a:r>
              <a:rPr lang="hr-HR" altLang="en-US" sz="11200" b="1" dirty="0"/>
              <a:t>; </a:t>
            </a:r>
            <a:r>
              <a:rPr lang="hr-HR" altLang="en-US" sz="11200" b="1" dirty="0" smtClean="0"/>
              <a:t>podnela </a:t>
            </a:r>
            <a:r>
              <a:rPr lang="hr-HR" altLang="en-US" sz="11200" b="1" dirty="0"/>
              <a:t>zahtev za punopravno </a:t>
            </a:r>
            <a:r>
              <a:rPr lang="hr-HR" altLang="en-US" sz="11200" b="1" dirty="0" smtClean="0"/>
              <a:t>članstvo</a:t>
            </a:r>
            <a:r>
              <a:rPr lang="en-GB" altLang="en-US" sz="11200" b="1" dirty="0" smtClean="0"/>
              <a:t> 2009</a:t>
            </a:r>
            <a:r>
              <a:rPr lang="hr-HR" altLang="en-US" sz="11200" b="1" dirty="0" smtClean="0"/>
              <a:t>; </a:t>
            </a:r>
            <a:r>
              <a:rPr lang="en-US" altLang="en-US" sz="11200" b="1" dirty="0" err="1" smtClean="0"/>
              <a:t>odobren</a:t>
            </a:r>
            <a:r>
              <a:rPr lang="en-US" altLang="en-US" sz="11200" b="1" dirty="0" smtClean="0"/>
              <a:t> </a:t>
            </a:r>
            <a:r>
              <a:rPr lang="en-US" altLang="en-US" sz="11200" b="1" dirty="0" err="1" smtClean="0"/>
              <a:t>zahtev</a:t>
            </a:r>
            <a:r>
              <a:rPr lang="en-US" altLang="en-US" sz="11200" b="1" dirty="0" smtClean="0"/>
              <a:t> 2011;</a:t>
            </a:r>
            <a:r>
              <a:rPr lang="en-GB" altLang="en-US" sz="11200" b="1" dirty="0"/>
              <a:t> </a:t>
            </a:r>
            <a:r>
              <a:rPr lang="hr-HR" altLang="en-US" sz="11200" b="1" dirty="0" smtClean="0"/>
              <a:t>pregovori </a:t>
            </a:r>
            <a:r>
              <a:rPr lang="hr-HR" altLang="en-US" sz="11200" b="1" dirty="0"/>
              <a:t>poč</a:t>
            </a:r>
            <a:r>
              <a:rPr lang="en-GB" altLang="en-US" sz="11200" b="1" dirty="0" err="1" smtClean="0"/>
              <a:t>eli</a:t>
            </a:r>
            <a:r>
              <a:rPr lang="en-GB" altLang="en-US" sz="11200" b="1" dirty="0" smtClean="0"/>
              <a:t> </a:t>
            </a:r>
            <a:r>
              <a:rPr lang="hr-HR" altLang="en-US" sz="11200" b="1" dirty="0" smtClean="0"/>
              <a:t>2012</a:t>
            </a:r>
            <a:r>
              <a:rPr lang="hr-HR" altLang="en-US" sz="11200" b="1" dirty="0"/>
              <a:t>. </a:t>
            </a:r>
          </a:p>
          <a:p>
            <a:pPr>
              <a:lnSpc>
                <a:spcPct val="80000"/>
              </a:lnSpc>
            </a:pPr>
            <a:r>
              <a:rPr lang="hr-HR" altLang="en-US" sz="11200" b="1" dirty="0">
                <a:solidFill>
                  <a:srgbClr val="FF0000"/>
                </a:solidFill>
              </a:rPr>
              <a:t>BIH </a:t>
            </a:r>
            <a:r>
              <a:rPr lang="hr-HR" altLang="en-US" sz="11200" b="1" dirty="0"/>
              <a:t>– zaključila sporazum 2007;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sporazum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još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nije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stupio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na</a:t>
            </a:r>
            <a:r>
              <a:rPr lang="en-US" altLang="en-US" sz="11200" b="1" dirty="0"/>
              <a:t> </a:t>
            </a:r>
            <a:r>
              <a:rPr lang="en-US" altLang="en-US" sz="11200" b="1" dirty="0" err="1"/>
              <a:t>snagu</a:t>
            </a:r>
            <a:r>
              <a:rPr lang="en-US" altLang="en-US" sz="11200" b="1" dirty="0"/>
              <a:t>. </a:t>
            </a:r>
            <a:r>
              <a:rPr lang="hr-HR" altLang="en-US" sz="11200" b="1" dirty="0"/>
              <a:t>  </a:t>
            </a:r>
            <a:endParaRPr lang="en-US" altLang="en-US" sz="11200" b="1" dirty="0"/>
          </a:p>
          <a:p>
            <a:pPr marL="0" indent="0">
              <a:lnSpc>
                <a:spcPct val="80000"/>
              </a:lnSpc>
              <a:buNone/>
            </a:pPr>
            <a:endParaRPr lang="en-GB" altLang="en-US" sz="11200" b="1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hr-HR" altLang="en-US" sz="9600" b="1" dirty="0"/>
          </a:p>
          <a:p>
            <a:pPr>
              <a:lnSpc>
                <a:spcPct val="80000"/>
              </a:lnSpc>
            </a:pPr>
            <a:endParaRPr lang="en-GB" altLang="en-US" sz="112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   </a:t>
            </a:r>
            <a:endParaRPr lang="en-GB" altLang="en-US" sz="128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8432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buNone/>
            </a:pPr>
            <a:r>
              <a:rPr lang="en-US" altLang="en-US" sz="10400" b="1" dirty="0" smtClean="0">
                <a:solidFill>
                  <a:srgbClr val="FF0000"/>
                </a:solidFill>
              </a:rPr>
              <a:t>SPORAZUM </a:t>
            </a:r>
            <a:r>
              <a:rPr lang="en-US" altLang="en-US" sz="10400" b="1" dirty="0">
                <a:solidFill>
                  <a:srgbClr val="FF0000"/>
                </a:solidFill>
              </a:rPr>
              <a:t>O STABILIZACIJI I PRIDRUŽIVANJU - SRBIJA</a:t>
            </a:r>
          </a:p>
          <a:p>
            <a:pPr>
              <a:lnSpc>
                <a:spcPct val="80000"/>
              </a:lnSpc>
            </a:pPr>
            <a:r>
              <a:rPr lang="sr-Latn-RS" altLang="en-US" sz="10400" b="1" dirty="0"/>
              <a:t> </a:t>
            </a:r>
            <a:r>
              <a:rPr lang="en-US" altLang="en-US" sz="10400" b="1" dirty="0"/>
              <a:t>2006 – PREGOVORI SA SRBIJOM ZAMRZNUTI (ne suspend</a:t>
            </a:r>
            <a:r>
              <a:rPr lang="hr-HR" altLang="en-US" sz="10400" b="1" dirty="0"/>
              <a:t>o</a:t>
            </a:r>
            <a:r>
              <a:rPr lang="en-US" altLang="en-US" sz="10400" b="1" dirty="0" err="1"/>
              <a:t>vani</a:t>
            </a:r>
            <a:r>
              <a:rPr lang="en-US" altLang="en-US" sz="10400" b="1" dirty="0"/>
              <a:t>!)</a:t>
            </a:r>
            <a:endParaRPr lang="hr-HR" altLang="en-US" sz="10400" b="1" dirty="0"/>
          </a:p>
          <a:p>
            <a:pPr>
              <a:lnSpc>
                <a:spcPct val="80000"/>
              </a:lnSpc>
            </a:pPr>
            <a:r>
              <a:rPr lang="en-US" altLang="en-US" sz="10400" b="1" dirty="0"/>
              <a:t> </a:t>
            </a:r>
            <a:r>
              <a:rPr lang="hr-HR" altLang="en-US" sz="10400" b="1" dirty="0"/>
              <a:t>2007 – S</a:t>
            </a:r>
            <a:r>
              <a:rPr lang="en-GB" altLang="en-US" sz="10400" b="1" dirty="0"/>
              <a:t>RBIJA PARAFIRALA SPORAZUM</a:t>
            </a:r>
            <a:r>
              <a:rPr lang="hr-HR" altLang="en-US" sz="10400" b="1" dirty="0"/>
              <a:t>.</a:t>
            </a:r>
          </a:p>
          <a:p>
            <a:pPr>
              <a:lnSpc>
                <a:spcPct val="80000"/>
              </a:lnSpc>
            </a:pPr>
            <a:r>
              <a:rPr lang="hr-HR" altLang="en-US" sz="10400" b="1" dirty="0"/>
              <a:t> 2008 -  S</a:t>
            </a:r>
            <a:r>
              <a:rPr lang="en-GB" altLang="en-US" sz="10400" b="1" dirty="0"/>
              <a:t>RBIJA POTPISALA SPORAZUM I  PRELAZNI TRGOVINSKI </a:t>
            </a:r>
            <a:r>
              <a:rPr lang="en-GB" altLang="en-US" sz="10400" b="1" dirty="0" smtClean="0"/>
              <a:t>SPORAZUM</a:t>
            </a:r>
            <a:r>
              <a:rPr lang="bs-Latn-BA" altLang="en-US" sz="10400" b="1" dirty="0" smtClean="0"/>
              <a:t> (PTS)</a:t>
            </a:r>
            <a:r>
              <a:rPr lang="en-GB" altLang="en-US" sz="10400" b="1" dirty="0" smtClean="0"/>
              <a:t> </a:t>
            </a:r>
            <a:r>
              <a:rPr lang="en-GB" altLang="en-US" sz="10400" b="1" dirty="0"/>
              <a:t>– RATIFIKACIJA I PRIMENA SUPSENDOVANI ZBOG NESARADNJE SA HAGOM.</a:t>
            </a:r>
            <a:r>
              <a:rPr lang="hr-HR" altLang="en-US" sz="10400" b="1" dirty="0"/>
              <a:t> </a:t>
            </a:r>
          </a:p>
          <a:p>
            <a:pPr>
              <a:lnSpc>
                <a:spcPct val="80000"/>
              </a:lnSpc>
            </a:pPr>
            <a:r>
              <a:rPr lang="hr-HR" altLang="en-US" sz="10400" b="1" dirty="0"/>
              <a:t> 2009 – S</a:t>
            </a:r>
            <a:r>
              <a:rPr lang="en-GB" altLang="en-US" sz="10400" b="1" dirty="0"/>
              <a:t>RBIJA POČELA SA JEDNOSTRANOM PRIMENOM PRELAZNOG TRGOVINSKOG SPORAZUMA</a:t>
            </a:r>
            <a:r>
              <a:rPr lang="hr-HR" altLang="en-US" sz="10400" b="1" dirty="0"/>
              <a:t>.</a:t>
            </a:r>
          </a:p>
          <a:p>
            <a:pPr>
              <a:lnSpc>
                <a:spcPct val="80000"/>
              </a:lnSpc>
            </a:pPr>
            <a:r>
              <a:rPr lang="hr-BA" altLang="en-US" sz="10400" b="1" dirty="0"/>
              <a:t>7. 12. 2009 –</a:t>
            </a:r>
            <a:r>
              <a:rPr lang="en-GB" altLang="en-US" sz="10400" b="1" dirty="0"/>
              <a:t> ODMRZNUTA PRIMENA SPORAZUMA</a:t>
            </a:r>
            <a:r>
              <a:rPr lang="hr-BA" altLang="en-US" sz="10400" b="1" dirty="0"/>
              <a:t>, </a:t>
            </a:r>
            <a:r>
              <a:rPr lang="en-GB" altLang="en-US" sz="10400" b="1" dirty="0"/>
              <a:t>SRBIJA PODNELA ZAHTEV ZA PUNOPRAVNO ČLANSTVO</a:t>
            </a:r>
            <a:r>
              <a:rPr lang="hr-BA" altLang="en-US" sz="10400" b="1" dirty="0"/>
              <a:t>. </a:t>
            </a:r>
            <a:endParaRPr lang="en-GB" altLang="en-US" sz="10400" b="1" dirty="0"/>
          </a:p>
          <a:p>
            <a:pPr>
              <a:lnSpc>
                <a:spcPct val="80000"/>
              </a:lnSpc>
            </a:pPr>
            <a:r>
              <a:rPr lang="en-GB" altLang="en-US" sz="10400" b="1" dirty="0"/>
              <a:t>2010. – STUPIO NA SNAGU PRELAZNI TRGOVINSKI SPORAZUM (PTS).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/>
              <a:t>1. 09. 2013. STUPIO NA SNAGU SPORAZUM O STABILIZACIJI I PRIDRUŽIVANJU (SSP). 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0800" b="1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 smtClean="0">
                <a:solidFill>
                  <a:schemeClr val="bg1"/>
                </a:solidFill>
              </a:rPr>
              <a:t>    </a:t>
            </a:r>
            <a:endParaRPr lang="en-GB" altLang="en-US" sz="128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8009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 smtClean="0">
                <a:solidFill>
                  <a:srgbClr val="FF0000"/>
                </a:solidFill>
              </a:rPr>
              <a:t>SPORAZUM O STABILIZACIJI I PRIDRUŽIVANJU –</a:t>
            </a:r>
            <a:r>
              <a:rPr lang="en-GB" altLang="en-US" sz="11200" b="1" dirty="0" smtClean="0"/>
              <a:t> 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SADRŽINA.</a:t>
            </a:r>
          </a:p>
          <a:p>
            <a:pPr marL="0" indent="0">
              <a:lnSpc>
                <a:spcPct val="80000"/>
              </a:lnSpc>
              <a:buNone/>
            </a:pPr>
            <a:endParaRPr lang="en-GB" altLang="en-US" sz="112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11200" b="1" dirty="0" smtClean="0">
                <a:solidFill>
                  <a:srgbClr val="FF0000"/>
                </a:solidFill>
              </a:rPr>
              <a:t>OBLASTI</a:t>
            </a:r>
            <a:r>
              <a:rPr lang="en-GB" altLang="en-US" sz="11200" b="1" dirty="0" smtClean="0"/>
              <a:t> UREĐENE SPORAZUMOM: POLITIČKI DIJALOG; REGIONALNA SARADNJA; SLOBODA KRETANJA ROBA, RADNIKA I KAPITALA; SLOBODA PRUŽANJA USLUGA; POSLOVNO OKRUŽENJE; USKLAĐIVANJE ZAKONODAVSTVA; SARADNJA U OBLASTI PRAVOSUĐA I UNUTRAŠNJIH POSLOVA; FINANSIJSKA SARADNJA, ITD. </a:t>
            </a:r>
            <a:endParaRPr lang="hr-HR" altLang="en-US" sz="11200" b="1" dirty="0"/>
          </a:p>
          <a:p>
            <a:pPr>
              <a:lnSpc>
                <a:spcPct val="80000"/>
              </a:lnSpc>
            </a:pPr>
            <a:r>
              <a:rPr lang="hr-HR" altLang="en-US" sz="11200" b="1" dirty="0" smtClean="0">
                <a:solidFill>
                  <a:srgbClr val="FF0000"/>
                </a:solidFill>
              </a:rPr>
              <a:t>K</a:t>
            </a:r>
            <a:r>
              <a:rPr lang="en-GB" altLang="en-US" sz="11200" b="1" dirty="0" smtClean="0">
                <a:solidFill>
                  <a:srgbClr val="FF0000"/>
                </a:solidFill>
              </a:rPr>
              <a:t>LJUČNE </a:t>
            </a:r>
            <a:r>
              <a:rPr lang="en-GB" altLang="en-US" sz="11200" b="1" dirty="0" smtClean="0"/>
              <a:t>OBLASTI KOD PREGOVARANJA</a:t>
            </a:r>
            <a:r>
              <a:rPr lang="hr-HR" altLang="en-US" sz="11200" b="1" dirty="0" smtClean="0"/>
              <a:t>: </a:t>
            </a:r>
            <a:r>
              <a:rPr lang="en-GB" altLang="en-US" sz="11200" b="1" dirty="0" smtClean="0"/>
              <a:t>OTVARANJE TRŽIŠTA, PROMET ZEMLJIŠTA I NEPOKRETNOSTI, PRAVOSUĐE </a:t>
            </a:r>
            <a:r>
              <a:rPr lang="hr-BA" altLang="en-US" sz="11200" b="1" dirty="0" smtClean="0"/>
              <a:t>(borba </a:t>
            </a:r>
            <a:r>
              <a:rPr lang="hr-BA" altLang="en-US" sz="11200" b="1" dirty="0"/>
              <a:t>protiv korupcije).</a:t>
            </a:r>
            <a:endParaRPr lang="en-US" altLang="en-US" sz="11200" b="1" dirty="0"/>
          </a:p>
          <a:p>
            <a:pPr>
              <a:lnSpc>
                <a:spcPct val="80000"/>
              </a:lnSpc>
            </a:pPr>
            <a:endParaRPr lang="en-GB" altLang="en-US" sz="112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   </a:t>
            </a:r>
            <a:endParaRPr lang="en-GB" altLang="en-US" sz="112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8624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en-US" sz="3200" dirty="0" smtClean="0"/>
              <a:t>SPORAZUM O STABILIZACIJI I PRIDRUŽIVANJU </a:t>
            </a:r>
            <a:endParaRPr lang="en-US" altLang="en-US" sz="32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solidFill>
                  <a:srgbClr val="FF0000"/>
                </a:solidFill>
              </a:rPr>
              <a:t>SPORAZUM O STABILIZACIJI I PRIDRUŽIVANJU - SRBIJA</a:t>
            </a:r>
            <a:endParaRPr lang="en-GB" altLang="en-US" sz="2400" b="1" dirty="0" smtClean="0"/>
          </a:p>
          <a:p>
            <a:pPr eaLnBrk="1" hangingPunct="1">
              <a:lnSpc>
                <a:spcPct val="80000"/>
              </a:lnSpc>
            </a:pPr>
            <a:r>
              <a:rPr lang="en-GB" altLang="en-US" sz="2400" b="1" dirty="0" smtClean="0">
                <a:solidFill>
                  <a:srgbClr val="FF0000"/>
                </a:solidFill>
              </a:rPr>
              <a:t>KLJUČNI </a:t>
            </a:r>
            <a:r>
              <a:rPr lang="en-GB" altLang="en-US" sz="2400" b="1" dirty="0" smtClean="0"/>
              <a:t>ELEMENTI: USPOSTAVA ZONE SLOBODNE TRGOVINE I USKLAĐIVANJE ZAKONODAVSTAVA EU U OBLASTI: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b="1" dirty="0" smtClean="0"/>
              <a:t>ZAŠTITE KONKURENCIJE, UKLJUČUJUĆI I KONTROLU DRŽAVNIH SUBVENCIJA I REŽIM JAVNIH NABAVKI, ZAŠTITE INTELEKTUALNOG VLASNIŠTVA, ZAŠTITE POTROŠAČA, ITD;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b="1" dirty="0" smtClean="0"/>
              <a:t>PRELAZNI PERIOD ZA POSTEPENO UKIDANJE BARIJERA NAJVIŠE DO 6 GODINA (ZA POJEDINE INDUSTRIJSKE PROIZVODE KRAĆI ROK OD 2 I 5 GODINA).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b="1" dirty="0" smtClean="0"/>
              <a:t>ZA PROIZVODE KOJI SE NE NALAZE NA OVIM LISTAMA, CARINE SU UKINUTE DANOM STUPANJA SPORAZUMA NA SNAGU.  </a:t>
            </a:r>
          </a:p>
          <a:p>
            <a:pPr eaLnBrk="1" hangingPunct="1">
              <a:lnSpc>
                <a:spcPct val="80000"/>
              </a:lnSpc>
            </a:pPr>
            <a:endParaRPr lang="hr-HR" altLang="en-US" sz="2400" b="1" dirty="0" smtClean="0"/>
          </a:p>
          <a:p>
            <a:pPr eaLnBrk="1" hangingPunct="1">
              <a:lnSpc>
                <a:spcPct val="80000"/>
              </a:lnSpc>
            </a:pPr>
            <a:endParaRPr lang="en-US" altLang="en-US" sz="2400" b="1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r-HR" alt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6963324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en-US" sz="3200" dirty="0" smtClean="0"/>
              <a:t>SPORAZUM O STABILIZACIJI I PRIDRUŽIVANJU </a:t>
            </a:r>
            <a:endParaRPr lang="en-US" altLang="en-US" sz="32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9600" b="1" dirty="0" smtClean="0">
                <a:solidFill>
                  <a:srgbClr val="FF0000"/>
                </a:solidFill>
              </a:rPr>
              <a:t>SPORAZUM O STABILIZACIJI I PRIDRUŽIVANJU - SRBIJA</a:t>
            </a:r>
            <a:endParaRPr lang="en-GB" altLang="en-US" sz="9600" b="1" dirty="0" smtClean="0"/>
          </a:p>
          <a:p>
            <a:pPr>
              <a:lnSpc>
                <a:spcPct val="80000"/>
              </a:lnSpc>
            </a:pPr>
            <a:r>
              <a:rPr lang="en-GB" altLang="en-US" sz="10400" b="1" dirty="0" smtClean="0"/>
              <a:t>STUPANJEM </a:t>
            </a:r>
            <a:r>
              <a:rPr lang="en-GB" altLang="en-US" sz="10400" b="1" dirty="0"/>
              <a:t>NA SNAGU SSP PRESTAJU DA VAŽE ODREDBE PTS.  MEĐUTIM, U POGLEDU </a:t>
            </a:r>
            <a:r>
              <a:rPr lang="en-GB" altLang="en-US" sz="10400" b="1" dirty="0">
                <a:solidFill>
                  <a:srgbClr val="FF0000"/>
                </a:solidFill>
              </a:rPr>
              <a:t>ROKOVA</a:t>
            </a:r>
            <a:r>
              <a:rPr lang="en-GB" altLang="en-US" sz="10400" b="1" dirty="0"/>
              <a:t>, PRIMENJUJU SE USAGLAŠENI ROKOVI OD STUPANJA NA SNAGU PRELAZNOG TRGOVINSKOG SPORAZUMA, NE SPORAZUMA O STABILIZACIJI I PRIDRUŽIVANJU. 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/>
              <a:t>OD 1.01. 2014. </a:t>
            </a:r>
            <a:r>
              <a:rPr lang="en-GB" altLang="en-US" sz="10400" b="1" dirty="0" smtClean="0"/>
              <a:t>STUPILA NA SNAGU LIBERALIZACIJA </a:t>
            </a:r>
            <a:r>
              <a:rPr lang="en-GB" altLang="en-US" sz="10400" b="1" dirty="0"/>
              <a:t>UVOZA SVIH INDUSTRIJSKIH PROIZVODA IZ EU I NAJVEĆEG BROJA POLJOPRIVREDNIH PROIZVODA.  </a:t>
            </a:r>
            <a:endParaRPr lang="en-GB" altLang="en-US" sz="10400" b="1" dirty="0" smtClean="0"/>
          </a:p>
          <a:p>
            <a:pPr>
              <a:lnSpc>
                <a:spcPct val="80000"/>
              </a:lnSpc>
            </a:pPr>
            <a:r>
              <a:rPr lang="en-GB" altLang="en-US" sz="10400" b="1" dirty="0" smtClean="0"/>
              <a:t>REŽIM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SUBVENCIJA</a:t>
            </a:r>
            <a:r>
              <a:rPr lang="en-GB" altLang="en-US" sz="10400" b="1" dirty="0" smtClean="0"/>
              <a:t> POLJOPRIVEDNIH PROIZVODA U EU POSEBAN IZAZOV ZA DOMAĆU EKONOMIJU – I U KOLIZIJI SA NAČELIMA FER UTAKMICE. </a:t>
            </a:r>
          </a:p>
          <a:p>
            <a:pPr>
              <a:lnSpc>
                <a:spcPct val="80000"/>
              </a:lnSpc>
            </a:pPr>
            <a:r>
              <a:rPr lang="en-GB" altLang="en-US" sz="10400" b="1" dirty="0" smtClean="0"/>
              <a:t>OVO SE NAROČITO ODNOSI NA GARANTOVANU OTKUPNU CENU POLJOPRIVREDNIH PROIZVODA NEZAVISNO OD PROIZVEDENE KOLIČINE I POTREBE TRŽIŠTA KOJE IMAJU POJEDINE ZEMLJE (NEMAČKA, FRANCUSKA, ITD). </a:t>
            </a:r>
            <a:endParaRPr lang="en-GB" altLang="en-US" sz="10400" b="1" dirty="0"/>
          </a:p>
          <a:p>
            <a:pPr>
              <a:lnSpc>
                <a:spcPct val="80000"/>
              </a:lnSpc>
            </a:pPr>
            <a:endParaRPr lang="hr-HR" altLang="en-US" sz="10400" b="1" dirty="0"/>
          </a:p>
          <a:p>
            <a:pPr eaLnBrk="1" hangingPunct="1">
              <a:lnSpc>
                <a:spcPct val="80000"/>
              </a:lnSpc>
            </a:pPr>
            <a:endParaRPr lang="hr-HR" altLang="en-US" sz="10400" b="1" dirty="0" smtClean="0"/>
          </a:p>
          <a:p>
            <a:pPr eaLnBrk="1" hangingPunct="1">
              <a:lnSpc>
                <a:spcPct val="80000"/>
              </a:lnSpc>
            </a:pPr>
            <a:endParaRPr lang="en-US" altLang="en-US" sz="10400" b="1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r-HR" altLang="en-US" sz="10400" b="1" dirty="0" smtClean="0"/>
          </a:p>
        </p:txBody>
      </p:sp>
    </p:spTree>
    <p:extLst>
      <p:ext uri="{BB962C8B-B14F-4D97-AF65-F5344CB8AC3E}">
        <p14:creationId xmlns:p14="http://schemas.microsoft.com/office/powerpoint/2010/main" val="11978995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en-US" sz="3200" dirty="0" smtClean="0"/>
              <a:t>SPORAZUM O STABILIZACIJI I PRIDRUŽIVANJU </a:t>
            </a:r>
            <a:endParaRPr lang="en-US" altLang="en-US" sz="32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600" b="1" dirty="0" smtClean="0">
                <a:solidFill>
                  <a:srgbClr val="FF0000"/>
                </a:solidFill>
              </a:rPr>
              <a:t>SPORAZUM O STABILIZACIJI I PRIDRUŽIVANJU - SRBIJA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sz="2600" b="1" dirty="0" smtClean="0"/>
          </a:p>
          <a:p>
            <a:pPr eaLnBrk="1" hangingPunct="1">
              <a:lnSpc>
                <a:spcPct val="80000"/>
              </a:lnSpc>
            </a:pPr>
            <a:r>
              <a:rPr lang="en-GB" altLang="en-US" sz="2600" b="1" dirty="0" smtClean="0"/>
              <a:t>STUPANJEM NA SNAGU SSP STVORILI SU SE USLOVI ZA USPOSTAVLJANJE MEŠOVITIH </a:t>
            </a:r>
            <a:r>
              <a:rPr lang="en-GB" altLang="en-US" sz="2600" b="1" dirty="0" smtClean="0">
                <a:solidFill>
                  <a:srgbClr val="FF0000"/>
                </a:solidFill>
              </a:rPr>
              <a:t>MEHANIZAM</a:t>
            </a:r>
            <a:r>
              <a:rPr lang="en-GB" altLang="en-US" sz="2600" b="1" dirty="0" smtClean="0"/>
              <a:t>A PRIMENE SPORAZUMA: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600" b="1" dirty="0" smtClean="0">
                <a:solidFill>
                  <a:srgbClr val="FF0000"/>
                </a:solidFill>
              </a:rPr>
              <a:t>SAVET</a:t>
            </a:r>
            <a:r>
              <a:rPr lang="en-GB" altLang="en-US" sz="2600" b="1" dirty="0" smtClean="0"/>
              <a:t> ZA STABILIZACIJU I PRIDRUŽIVANJE – VRŠI NADZOR NAD SPROVOĐENJEM SPORAZUMA;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600" b="1" dirty="0" smtClean="0">
                <a:solidFill>
                  <a:srgbClr val="FF0000"/>
                </a:solidFill>
              </a:rPr>
              <a:t>ODBOR</a:t>
            </a:r>
            <a:r>
              <a:rPr lang="en-GB" altLang="en-US" sz="2600" b="1" dirty="0" smtClean="0"/>
              <a:t> ZA STABILIZACIJU I PRIDRUŽIVANJE – POMAŽE SAVETU U ISPUNJAVANJU NJEGOVIH OBAVEZA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600" b="1" dirty="0" smtClean="0">
                <a:solidFill>
                  <a:srgbClr val="FF0000"/>
                </a:solidFill>
              </a:rPr>
              <a:t>PARLAMENTARNI</a:t>
            </a:r>
            <a:r>
              <a:rPr lang="en-GB" altLang="en-US" sz="2600" b="1" dirty="0" smtClean="0"/>
              <a:t> ODBOR ZA STABILIZACIJU I PRIDRUŽIVANJE – FORUM ZA RAZMENU MIŠLJENJA IZMEĐU SRPSKIH I EVROPSKIH PARLAMENTARACA.  </a:t>
            </a:r>
          </a:p>
          <a:p>
            <a:pPr eaLnBrk="1" hangingPunct="1">
              <a:lnSpc>
                <a:spcPct val="80000"/>
              </a:lnSpc>
            </a:pPr>
            <a:endParaRPr lang="en-US" altLang="en-US" sz="2600" b="1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r-HR" altLang="en-US" sz="2600" b="1" dirty="0" smtClean="0"/>
          </a:p>
        </p:txBody>
      </p:sp>
    </p:spTree>
    <p:extLst>
      <p:ext uri="{BB962C8B-B14F-4D97-AF65-F5344CB8AC3E}">
        <p14:creationId xmlns:p14="http://schemas.microsoft.com/office/powerpoint/2010/main" val="32335929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en-US" sz="3200" dirty="0" smtClean="0"/>
              <a:t>SPORAZUM O STABILIZACIJI I PRIDRUŽIVANJU </a:t>
            </a:r>
            <a:endParaRPr lang="en-US" altLang="en-US" sz="32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 b="1" dirty="0" smtClean="0">
                <a:solidFill>
                  <a:srgbClr val="FF0000"/>
                </a:solidFill>
              </a:rPr>
              <a:t>SPORAZUM O STABILIZACIJI I PRIDRUŽIVANJU - SRBIJA</a:t>
            </a:r>
          </a:p>
          <a:p>
            <a:pPr eaLnBrk="1" hangingPunct="1">
              <a:lnSpc>
                <a:spcPct val="80000"/>
              </a:lnSpc>
            </a:pPr>
            <a:endParaRPr lang="en-GB" altLang="en-US" sz="2800" b="1" dirty="0" smtClean="0"/>
          </a:p>
          <a:p>
            <a:pPr>
              <a:lnSpc>
                <a:spcPct val="80000"/>
              </a:lnSpc>
            </a:pPr>
            <a:r>
              <a:rPr lang="en-GB" altLang="en-US" sz="2800" b="1" dirty="0" smtClean="0"/>
              <a:t>U </a:t>
            </a:r>
            <a:r>
              <a:rPr lang="en-GB" altLang="en-US" sz="2800" b="1" dirty="0"/>
              <a:t>ODNOSU NA PTS, STUPANJE NA SNAGU SSP IMA VIŠE SIMBOLIČNO VAŽENJE – TIME SU ISPUNJENI FORMALNI USLOVI ZA POČETAK PREGOVORA O ČLANSTVU. </a:t>
            </a:r>
          </a:p>
          <a:p>
            <a:pPr>
              <a:lnSpc>
                <a:spcPct val="80000"/>
              </a:lnSpc>
            </a:pPr>
            <a:r>
              <a:rPr lang="en-GB" altLang="en-US" sz="2800" b="1" dirty="0" smtClean="0">
                <a:solidFill>
                  <a:srgbClr val="FF0000"/>
                </a:solidFill>
              </a:rPr>
              <a:t>SPORAZUM PREDVIĐA </a:t>
            </a:r>
            <a:r>
              <a:rPr lang="en-GB" altLang="en-US" sz="2800" b="1" dirty="0" smtClean="0">
                <a:solidFill>
                  <a:schemeClr val="bg1"/>
                </a:solidFill>
              </a:rPr>
              <a:t>I </a:t>
            </a:r>
            <a:r>
              <a:rPr lang="en-GB" altLang="en-US" sz="2800" b="1" dirty="0" smtClean="0"/>
              <a:t>OBAVEZU </a:t>
            </a:r>
            <a:r>
              <a:rPr lang="en-GB" altLang="en-US" sz="2800" b="1" dirty="0"/>
              <a:t>USKLAĐIVANJA SPOLJNE I BEZBEDNOSNE </a:t>
            </a:r>
            <a:r>
              <a:rPr lang="en-GB" altLang="en-US" sz="2800" b="1" dirty="0" smtClean="0"/>
              <a:t>POLITIKE. </a:t>
            </a:r>
          </a:p>
          <a:p>
            <a:pPr>
              <a:lnSpc>
                <a:spcPct val="80000"/>
              </a:lnSpc>
            </a:pPr>
            <a:r>
              <a:rPr lang="en-GB" altLang="en-US" sz="2800" b="1" dirty="0" smtClean="0"/>
              <a:t>SPORAZUM NE PREDVIĐA NAČIN NA KOJI SE VRŠI USKLAĐIVANJE SPOLJNE I BEZBEDNOSNE POLITIKE. </a:t>
            </a:r>
            <a:endParaRPr lang="hr-HR" altLang="en-US" sz="2800" b="1" dirty="0"/>
          </a:p>
          <a:p>
            <a:pPr eaLnBrk="1" hangingPunct="1">
              <a:lnSpc>
                <a:spcPct val="80000"/>
              </a:lnSpc>
            </a:pPr>
            <a:endParaRPr lang="hr-HR" alt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796135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>
                <a:solidFill>
                  <a:srgbClr val="FF0000"/>
                </a:solidFill>
              </a:rPr>
              <a:t>       PODNOŠENJE ZAHTEVA ZA ČLANSTVO (PROŠIRENJE 2004)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EBA8D-52A6-44CE-A6FC-E7AD8E3100BB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3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</a:t>
            </a:r>
            <a:r>
              <a:rPr kumimoji="0" lang="sr-Latn-C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227483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000" b="1" dirty="0" smtClean="0"/>
              <a:t>KIPAR 1990 </a:t>
            </a:r>
          </a:p>
          <a:p>
            <a:r>
              <a:rPr lang="en-GB" sz="2000" b="1" dirty="0" smtClean="0"/>
              <a:t>MALTA </a:t>
            </a:r>
            <a:r>
              <a:rPr lang="en-GB" sz="2000" b="1" dirty="0"/>
              <a:t>1990 </a:t>
            </a:r>
            <a:endParaRPr lang="en-GB" sz="2000" b="1" dirty="0" smtClean="0"/>
          </a:p>
          <a:p>
            <a:r>
              <a:rPr lang="en-GB" sz="2000" b="1" dirty="0" smtClean="0"/>
              <a:t>MAĐARSKA 1994</a:t>
            </a:r>
          </a:p>
          <a:p>
            <a:r>
              <a:rPr lang="en-GB" sz="2000" b="1" dirty="0" smtClean="0"/>
              <a:t>POLJSKA 1994 </a:t>
            </a:r>
          </a:p>
          <a:p>
            <a:r>
              <a:rPr lang="en-GB" sz="2000" b="1" dirty="0" smtClean="0"/>
              <a:t>RUMUNIJA </a:t>
            </a:r>
            <a:r>
              <a:rPr lang="en-GB" sz="2000" b="1" dirty="0"/>
              <a:t>1995 </a:t>
            </a:r>
            <a:endParaRPr lang="en-GB" sz="2000" b="1" dirty="0" smtClean="0"/>
          </a:p>
          <a:p>
            <a:r>
              <a:rPr lang="en-GB" sz="2000" b="1" dirty="0" smtClean="0"/>
              <a:t>SLOVAČKA </a:t>
            </a:r>
            <a:r>
              <a:rPr lang="en-GB" sz="2000" b="1" dirty="0"/>
              <a:t>1995 </a:t>
            </a:r>
            <a:endParaRPr lang="en-GB" sz="2000" b="1" dirty="0" smtClean="0"/>
          </a:p>
          <a:p>
            <a:r>
              <a:rPr lang="en-GB" sz="2000" b="1" dirty="0" smtClean="0"/>
              <a:t>LATVIA </a:t>
            </a:r>
            <a:r>
              <a:rPr lang="en-GB" sz="2000" b="1" dirty="0"/>
              <a:t>1995 </a:t>
            </a:r>
            <a:endParaRPr lang="en-GB" sz="2000" b="1" dirty="0" smtClean="0"/>
          </a:p>
          <a:p>
            <a:r>
              <a:rPr lang="en-GB" sz="2000" b="1" dirty="0" smtClean="0"/>
              <a:t>ESTONIJA </a:t>
            </a:r>
            <a:r>
              <a:rPr lang="en-GB" sz="2000" b="1" dirty="0"/>
              <a:t>1995 </a:t>
            </a:r>
            <a:endParaRPr lang="en-GB" sz="2000" b="1" dirty="0" smtClean="0"/>
          </a:p>
          <a:p>
            <a:r>
              <a:rPr lang="en-GB" sz="2000" b="1" dirty="0" smtClean="0"/>
              <a:t>LITVANIJA 1995</a:t>
            </a:r>
          </a:p>
          <a:p>
            <a:r>
              <a:rPr lang="en-GB" sz="2000" b="1" dirty="0" smtClean="0"/>
              <a:t>BUGARSKA 1995 </a:t>
            </a:r>
          </a:p>
          <a:p>
            <a:r>
              <a:rPr lang="en-GB" sz="2000" b="1" dirty="0" smtClean="0"/>
              <a:t>ČEŠKA 1996</a:t>
            </a:r>
          </a:p>
          <a:p>
            <a:r>
              <a:rPr lang="en-GB" sz="2000" b="1" dirty="0" smtClean="0"/>
              <a:t>SLOVENIJA 1996 </a:t>
            </a:r>
          </a:p>
        </p:txBody>
      </p:sp>
    </p:spTree>
    <p:extLst>
      <p:ext uri="{BB962C8B-B14F-4D97-AF65-F5344CB8AC3E}">
        <p14:creationId xmlns:p14="http://schemas.microsoft.com/office/powerpoint/2010/main" val="31418800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s-Latn-BA" altLang="en-US" sz="9600" dirty="0">
                <a:solidFill>
                  <a:srgbClr val="FF0000"/>
                </a:solidFill>
              </a:rPr>
              <a:t> </a:t>
            </a:r>
            <a:r>
              <a:rPr lang="bs-Latn-BA" altLang="en-US" sz="9600" b="1" dirty="0" smtClean="0">
                <a:solidFill>
                  <a:srgbClr val="FF0000"/>
                </a:solidFill>
              </a:rPr>
              <a:t>4. ČLANSTVO SRBIJE U EU: DUGO „PUTOVANJE U JEVROPU“</a:t>
            </a:r>
          </a:p>
          <a:p>
            <a:pPr marL="0" indent="0">
              <a:lnSpc>
                <a:spcPct val="90000"/>
              </a:lnSpc>
              <a:buNone/>
            </a:pPr>
            <a:endParaRPr lang="bs-Latn-BA" altLang="en-US" sz="9600" b="1" dirty="0">
              <a:solidFill>
                <a:srgbClr val="FF000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hr-HR" altLang="en-US" sz="10400" b="1" u="sng" dirty="0" smtClean="0"/>
              <a:t>Odnos </a:t>
            </a:r>
            <a:r>
              <a:rPr lang="hr-HR" altLang="en-US" sz="10400" b="1" u="sng" dirty="0"/>
              <a:t>SFRJ – EU</a:t>
            </a:r>
          </a:p>
          <a:p>
            <a:pPr marL="533400" indent="-533400">
              <a:lnSpc>
                <a:spcPct val="80000"/>
              </a:lnSpc>
            </a:pPr>
            <a:r>
              <a:rPr lang="hr-HR" altLang="en-US" sz="10400" b="1" dirty="0"/>
              <a:t>Zvanični odnosi uspostavljeni 1968. godine, akreditovanjem predstavnika SFRJ pri Evropskoj k</a:t>
            </a:r>
            <a:r>
              <a:rPr lang="hr-HR" altLang="en-US" sz="10400" b="1" dirty="0" smtClean="0"/>
              <a:t>omisiji</a:t>
            </a:r>
            <a:r>
              <a:rPr lang="hr-HR" altLang="en-US" sz="10400" b="1" dirty="0"/>
              <a:t>.</a:t>
            </a:r>
          </a:p>
          <a:p>
            <a:pPr marL="533400" indent="-533400">
              <a:lnSpc>
                <a:spcPct val="80000"/>
              </a:lnSpc>
            </a:pPr>
            <a:r>
              <a:rPr lang="hr-HR" altLang="en-US" sz="10400" b="1" dirty="0"/>
              <a:t>1973. godine - </a:t>
            </a:r>
            <a:r>
              <a:rPr lang="en-GB" altLang="en-US" sz="10400" b="1" dirty="0"/>
              <a:t>S</a:t>
            </a:r>
            <a:r>
              <a:rPr lang="hr-HR" altLang="en-US" sz="10400" b="1" dirty="0"/>
              <a:t>porazum kojoj su strane priznale jedne drugoj status najpovlašćenije nacije;</a:t>
            </a:r>
          </a:p>
          <a:p>
            <a:pPr marL="533400" indent="-533400">
              <a:lnSpc>
                <a:spcPct val="80000"/>
              </a:lnSpc>
            </a:pPr>
            <a:r>
              <a:rPr lang="hr-HR" altLang="en-US" sz="10400" b="1" dirty="0"/>
              <a:t>1980. godine – </a:t>
            </a:r>
            <a:r>
              <a:rPr lang="en-GB" altLang="en-US" sz="10400" b="1" dirty="0"/>
              <a:t>S</a:t>
            </a:r>
            <a:r>
              <a:rPr lang="hr-HR" altLang="en-US" sz="10400" b="1" dirty="0"/>
              <a:t>porazum o </a:t>
            </a:r>
            <a:r>
              <a:rPr lang="en-US" altLang="en-US" sz="10400" b="1" dirty="0" err="1"/>
              <a:t>novim</a:t>
            </a:r>
            <a:r>
              <a:rPr lang="en-US" altLang="en-US" sz="10400" b="1" dirty="0"/>
              <a:t> </a:t>
            </a:r>
            <a:r>
              <a:rPr lang="en-US" altLang="en-US" sz="10400" b="1" dirty="0" err="1"/>
              <a:t>trgovinskim</a:t>
            </a:r>
            <a:r>
              <a:rPr lang="en-US" altLang="en-US" sz="10400" b="1" dirty="0"/>
              <a:t> </a:t>
            </a:r>
            <a:r>
              <a:rPr lang="en-US" altLang="en-US" sz="10400" b="1" dirty="0" err="1"/>
              <a:t>odnosima</a:t>
            </a:r>
            <a:r>
              <a:rPr lang="en-US" altLang="en-US" sz="10400" b="1" dirty="0"/>
              <a:t> (</a:t>
            </a:r>
            <a:r>
              <a:rPr lang="hr-HR" altLang="en-US" sz="10400" b="1" dirty="0"/>
              <a:t>saradnji</a:t>
            </a:r>
            <a:r>
              <a:rPr lang="en-US" altLang="en-US" sz="10400" b="1" dirty="0"/>
              <a:t>)</a:t>
            </a:r>
            <a:r>
              <a:rPr lang="hr-HR" altLang="en-US" sz="10400" b="1" dirty="0"/>
              <a:t>, bez vremenskog ograničenja;</a:t>
            </a:r>
          </a:p>
          <a:p>
            <a:pPr marL="533400" indent="-533400">
              <a:lnSpc>
                <a:spcPct val="80000"/>
              </a:lnSpc>
            </a:pPr>
            <a:r>
              <a:rPr lang="en-US" altLang="en-US" sz="10400" b="1" dirty="0"/>
              <a:t>1991</a:t>
            </a:r>
            <a:r>
              <a:rPr lang="hr-HR" altLang="en-US" sz="10400" b="1" dirty="0"/>
              <a:t>. godine – ponuda za punopravno članstvo </a:t>
            </a:r>
            <a:r>
              <a:rPr lang="hr-HR" altLang="en-US" sz="10400" b="1" dirty="0" smtClean="0"/>
              <a:t>SFRJ u </a:t>
            </a:r>
            <a:r>
              <a:rPr lang="hr-HR" altLang="en-US" sz="10400" b="1" dirty="0"/>
              <a:t>Uniji i </a:t>
            </a:r>
            <a:r>
              <a:rPr lang="hr-HR" altLang="en-US" sz="10400" b="1" dirty="0" smtClean="0"/>
              <a:t> po ubrzanoj proceduri 2 </a:t>
            </a:r>
            <a:r>
              <a:rPr lang="hr-HR" altLang="en-US" sz="10400" b="1" dirty="0"/>
              <a:t>milijarde dolara bespovratne pomoći</a:t>
            </a:r>
            <a:r>
              <a:rPr lang="en-GB" altLang="en-US" sz="10400" b="1" dirty="0"/>
              <a:t>;</a:t>
            </a:r>
            <a:endParaRPr lang="hr-HR" altLang="en-US" sz="10400" b="1" dirty="0"/>
          </a:p>
          <a:p>
            <a:pPr marL="533400" indent="-533400">
              <a:lnSpc>
                <a:spcPct val="80000"/>
              </a:lnSpc>
            </a:pPr>
            <a:r>
              <a:rPr lang="hr-HR" altLang="en-US" sz="10400" b="1" dirty="0"/>
              <a:t>Suspendovan Sporazum o saradnji i uveden ekonomski embargo i pre nego što je Savet bezbednosti UN doneo takvu odluku).</a:t>
            </a:r>
          </a:p>
          <a:p>
            <a:pPr marL="533400" indent="-533400">
              <a:lnSpc>
                <a:spcPct val="80000"/>
              </a:lnSpc>
            </a:pPr>
            <a:endParaRPr lang="hr-HR" altLang="en-US" sz="9600" b="1" dirty="0"/>
          </a:p>
          <a:p>
            <a:pPr marL="0" indent="0">
              <a:lnSpc>
                <a:spcPct val="90000"/>
              </a:lnSpc>
              <a:buNone/>
            </a:pPr>
            <a:endParaRPr lang="en-US" altLang="en-US" sz="9600" b="1" dirty="0"/>
          </a:p>
          <a:p>
            <a:pPr>
              <a:lnSpc>
                <a:spcPct val="90000"/>
              </a:lnSpc>
            </a:pPr>
            <a:endParaRPr lang="en-GB" altLang="en-US" sz="11200" dirty="0" smtClean="0"/>
          </a:p>
          <a:p>
            <a:pPr marL="1371600" indent="-1371600">
              <a:lnSpc>
                <a:spcPct val="90000"/>
              </a:lnSpc>
              <a:buAutoNum type="arabicParenR"/>
            </a:pPr>
            <a:endParaRPr lang="en-GB" altLang="en-US" sz="11200" dirty="0" smtClean="0"/>
          </a:p>
          <a:p>
            <a:pPr>
              <a:lnSpc>
                <a:spcPct val="80000"/>
              </a:lnSpc>
            </a:pPr>
            <a:endParaRPr lang="en-GB" altLang="en-US" sz="112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   </a:t>
            </a:r>
            <a:endParaRPr lang="en-GB" altLang="en-US" sz="112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53548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s-Latn-BA" altLang="en-US" sz="9600" dirty="0">
                <a:solidFill>
                  <a:srgbClr val="FF0000"/>
                </a:solidFill>
              </a:rPr>
              <a:t> </a:t>
            </a:r>
            <a:r>
              <a:rPr lang="bs-Latn-BA" altLang="en-US" sz="9600" b="1" dirty="0" smtClean="0">
                <a:solidFill>
                  <a:srgbClr val="FF0000"/>
                </a:solidFill>
              </a:rPr>
              <a:t>ČLANSTVO SRBIJE U EU: DUGO „PUTOVANJE U JEVROPU“</a:t>
            </a:r>
          </a:p>
          <a:p>
            <a:pPr marL="0" indent="0">
              <a:lnSpc>
                <a:spcPct val="90000"/>
              </a:lnSpc>
              <a:buNone/>
            </a:pPr>
            <a:endParaRPr lang="bs-Latn-BA" altLang="en-US" sz="9600" b="1" dirty="0">
              <a:solidFill>
                <a:srgbClr val="FF000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en-GB" altLang="en-US" sz="10400" b="1" dirty="0"/>
              <a:t>SRBIJA </a:t>
            </a:r>
            <a:r>
              <a:rPr lang="en-GB" altLang="en-US" sz="10400" b="1" dirty="0" smtClean="0"/>
              <a:t>POD</a:t>
            </a:r>
            <a:r>
              <a:rPr lang="bs-Latn-BA" altLang="en-US" sz="10400" b="1" dirty="0"/>
              <a:t>N</a:t>
            </a:r>
            <a:r>
              <a:rPr lang="en-GB" altLang="en-US" sz="10400" b="1" dirty="0" smtClean="0"/>
              <a:t>ELA </a:t>
            </a:r>
            <a:r>
              <a:rPr lang="en-GB" altLang="en-US" sz="10400" b="1" dirty="0"/>
              <a:t>ZAHTEV ZA PUNOPRAVNO ČLANSTVO U DECEMBRU </a:t>
            </a:r>
            <a:r>
              <a:rPr lang="en-GB" altLang="en-US" sz="10400" b="1" dirty="0">
                <a:solidFill>
                  <a:srgbClr val="FF0000"/>
                </a:solidFill>
              </a:rPr>
              <a:t>2010. GODINE</a:t>
            </a:r>
            <a:endParaRPr lang="hr-HR" altLang="en-US" sz="10400" b="1" dirty="0">
              <a:solidFill>
                <a:srgbClr val="FF000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en-GB" altLang="en-US" sz="10400" b="1" dirty="0"/>
              <a:t>U OKTOBRU 2011. GODINE EVROPSKA KOMISIJA DALA </a:t>
            </a:r>
            <a:r>
              <a:rPr lang="en-GB" altLang="en-US" sz="10400" b="1" dirty="0">
                <a:solidFill>
                  <a:srgbClr val="FF0000"/>
                </a:solidFill>
              </a:rPr>
              <a:t>POZITIVNU</a:t>
            </a:r>
            <a:r>
              <a:rPr lang="en-GB" altLang="en-US" sz="10400" b="1" dirty="0"/>
              <a:t> PREPORUKU DA JOJ SE DODELI STATUS KANDIDATA ZA ČLANSTVO. </a:t>
            </a:r>
          </a:p>
          <a:p>
            <a:pPr marL="533400" indent="-533400">
              <a:lnSpc>
                <a:spcPct val="80000"/>
              </a:lnSpc>
            </a:pPr>
            <a:r>
              <a:rPr lang="en-GB" altLang="en-US" sz="10400" b="1" dirty="0"/>
              <a:t>SAVET EU </a:t>
            </a:r>
            <a:r>
              <a:rPr lang="en-GB" altLang="en-US" sz="10400" b="1" dirty="0" smtClean="0">
                <a:solidFill>
                  <a:srgbClr val="FF0000"/>
                </a:solidFill>
              </a:rPr>
              <a:t>OD</a:t>
            </a:r>
            <a:r>
              <a:rPr lang="bs-Latn-BA" altLang="en-US" sz="10400" b="1" dirty="0" smtClean="0">
                <a:solidFill>
                  <a:srgbClr val="FF0000"/>
                </a:solidFill>
              </a:rPr>
              <a:t>LOŽIO</a:t>
            </a:r>
            <a:r>
              <a:rPr lang="en-GB" altLang="en-US" sz="10400" b="1" dirty="0" smtClean="0"/>
              <a:t> </a:t>
            </a:r>
            <a:r>
              <a:rPr lang="en-GB" altLang="en-US" sz="10400" b="1" dirty="0"/>
              <a:t>DONOŠENJE ODLUKE ZA MART 2012. GODINE.</a:t>
            </a:r>
          </a:p>
          <a:p>
            <a:pPr marL="533400" indent="-533400">
              <a:lnSpc>
                <a:spcPct val="80000"/>
              </a:lnSpc>
            </a:pPr>
            <a:r>
              <a:rPr lang="en-GB" altLang="en-US" sz="10400" b="1" dirty="0"/>
              <a:t>SAVET DAO SRBIJI STATUS </a:t>
            </a:r>
            <a:r>
              <a:rPr lang="en-GB" altLang="en-US" sz="10400" b="1" dirty="0">
                <a:solidFill>
                  <a:srgbClr val="FF0000"/>
                </a:solidFill>
              </a:rPr>
              <a:t>KANDIDATA</a:t>
            </a:r>
            <a:r>
              <a:rPr lang="en-GB" altLang="en-US" sz="10400" b="1" dirty="0"/>
              <a:t> U JUNU </a:t>
            </a:r>
            <a:r>
              <a:rPr lang="en-GB" altLang="en-US" sz="10400" b="1" dirty="0">
                <a:solidFill>
                  <a:srgbClr val="FF0000"/>
                </a:solidFill>
              </a:rPr>
              <a:t>2013. </a:t>
            </a:r>
            <a:r>
              <a:rPr lang="en-GB" altLang="en-US" sz="10400" b="1" dirty="0"/>
              <a:t>GODINE – NAKON VIDLJIVOG NAPRETKA U PREGOVORIMA SA KOSOVOM. </a:t>
            </a:r>
          </a:p>
          <a:p>
            <a:pPr marL="533400" indent="-533400">
              <a:lnSpc>
                <a:spcPct val="80000"/>
              </a:lnSpc>
            </a:pPr>
            <a:r>
              <a:rPr lang="en-GB" altLang="en-US" sz="10400" b="1" dirty="0"/>
              <a:t>NA SAMITU EU U DECEMBRU 2013.  GODINE ODREĐEN DATUM ODRŽAVANJA MEĐUVLADINE KONFERENCIJE.</a:t>
            </a:r>
            <a:endParaRPr lang="hr-HR" altLang="en-US" sz="10400" b="1" dirty="0"/>
          </a:p>
          <a:p>
            <a:pPr marL="533400" indent="-533400">
              <a:lnSpc>
                <a:spcPct val="80000"/>
              </a:lnSpc>
            </a:pPr>
            <a:endParaRPr lang="hr-HR" altLang="en-US" sz="9600" b="1" dirty="0"/>
          </a:p>
          <a:p>
            <a:pPr marL="0" indent="0">
              <a:lnSpc>
                <a:spcPct val="90000"/>
              </a:lnSpc>
              <a:buNone/>
            </a:pPr>
            <a:endParaRPr lang="en-US" altLang="en-US" sz="9600" b="1" dirty="0"/>
          </a:p>
          <a:p>
            <a:pPr>
              <a:lnSpc>
                <a:spcPct val="90000"/>
              </a:lnSpc>
            </a:pPr>
            <a:endParaRPr lang="en-GB" altLang="en-US" sz="11200" dirty="0" smtClean="0"/>
          </a:p>
          <a:p>
            <a:pPr marL="1371600" indent="-1371600">
              <a:lnSpc>
                <a:spcPct val="90000"/>
              </a:lnSpc>
              <a:buAutoNum type="arabicParenR"/>
            </a:pPr>
            <a:endParaRPr lang="en-GB" altLang="en-US" sz="11200" dirty="0" smtClean="0"/>
          </a:p>
          <a:p>
            <a:pPr>
              <a:lnSpc>
                <a:spcPct val="80000"/>
              </a:lnSpc>
            </a:pPr>
            <a:endParaRPr lang="en-GB" altLang="en-US" sz="112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   </a:t>
            </a:r>
            <a:endParaRPr lang="en-GB" altLang="en-US" sz="112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659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s-Latn-BA" altLang="en-US" sz="9600" dirty="0">
                <a:solidFill>
                  <a:srgbClr val="FF0000"/>
                </a:solidFill>
              </a:rPr>
              <a:t> </a:t>
            </a:r>
            <a:r>
              <a:rPr lang="bs-Latn-BA" altLang="en-US" sz="11200" b="1" dirty="0" smtClean="0">
                <a:solidFill>
                  <a:srgbClr val="FF0000"/>
                </a:solidFill>
              </a:rPr>
              <a:t>ČLANSTVO SRBIJE U EU: DUGO „PUTOVANJE U JEVROPU“</a:t>
            </a:r>
            <a:endParaRPr lang="bs-Latn-BA" altLang="en-US" sz="11200" b="1" dirty="0">
              <a:solidFill>
                <a:srgbClr val="FF000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en-GB" altLang="en-US" sz="11200" b="1" dirty="0"/>
              <a:t>EVROPSKI SAVET DAO POZITIVNO MIŠLJENJE NA PREGOVARAČKI OKVIR ZA SRBIJU.</a:t>
            </a:r>
            <a:endParaRPr lang="hr-HR" altLang="en-US" sz="11200" b="1" dirty="0"/>
          </a:p>
          <a:p>
            <a:pPr marL="533400" indent="-533400">
              <a:lnSpc>
                <a:spcPct val="80000"/>
              </a:lnSpc>
            </a:pPr>
            <a:r>
              <a:rPr lang="en-GB" altLang="en-US" sz="11200" b="1" dirty="0"/>
              <a:t>U MEĐUVREMENU, POČEO PREGOVARAČKI SKRINING ZA POGLAVLJA 23. (</a:t>
            </a:r>
            <a:r>
              <a:rPr lang="en-GB" altLang="en-US" sz="11200" b="1" dirty="0" err="1"/>
              <a:t>pravosuđe</a:t>
            </a:r>
            <a:r>
              <a:rPr lang="en-GB" altLang="en-US" sz="11200" b="1" dirty="0"/>
              <a:t> </a:t>
            </a:r>
            <a:r>
              <a:rPr lang="en-GB" altLang="en-US" sz="11200" b="1" dirty="0" err="1"/>
              <a:t>i</a:t>
            </a:r>
            <a:r>
              <a:rPr lang="en-GB" altLang="en-US" sz="11200" b="1" dirty="0"/>
              <a:t> </a:t>
            </a:r>
            <a:r>
              <a:rPr lang="en-GB" altLang="en-US" sz="11200" b="1" dirty="0" err="1"/>
              <a:t>osnovna</a:t>
            </a:r>
            <a:r>
              <a:rPr lang="en-GB" altLang="en-US" sz="11200" b="1" dirty="0"/>
              <a:t> </a:t>
            </a:r>
            <a:r>
              <a:rPr lang="en-GB" altLang="en-US" sz="11200" b="1" dirty="0" err="1"/>
              <a:t>prava</a:t>
            </a:r>
            <a:r>
              <a:rPr lang="en-GB" altLang="en-US" sz="11200" b="1" dirty="0"/>
              <a:t>), 24.</a:t>
            </a:r>
          </a:p>
          <a:p>
            <a:pPr marL="533400" indent="-533400">
              <a:lnSpc>
                <a:spcPct val="80000"/>
              </a:lnSpc>
            </a:pPr>
            <a:r>
              <a:rPr lang="en-GB" altLang="en-US" sz="11200" b="1" dirty="0"/>
              <a:t>(</a:t>
            </a:r>
            <a:r>
              <a:rPr lang="en-GB" altLang="en-US" sz="11200" b="1" dirty="0" err="1"/>
              <a:t>pravda</a:t>
            </a:r>
            <a:r>
              <a:rPr lang="en-GB" altLang="en-US" sz="11200" b="1" dirty="0"/>
              <a:t>, </a:t>
            </a:r>
            <a:r>
              <a:rPr lang="en-GB" altLang="en-US" sz="11200" b="1" dirty="0" err="1"/>
              <a:t>sloboda</a:t>
            </a:r>
            <a:r>
              <a:rPr lang="en-GB" altLang="en-US" sz="11200" b="1" dirty="0"/>
              <a:t> </a:t>
            </a:r>
            <a:r>
              <a:rPr lang="en-GB" altLang="en-US" sz="11200" b="1" dirty="0" err="1"/>
              <a:t>i</a:t>
            </a:r>
            <a:r>
              <a:rPr lang="en-GB" altLang="en-US" sz="11200" b="1" dirty="0"/>
              <a:t> </a:t>
            </a:r>
            <a:r>
              <a:rPr lang="en-GB" altLang="en-US" sz="11200" b="1" dirty="0" err="1"/>
              <a:t>bezbednost</a:t>
            </a:r>
            <a:r>
              <a:rPr lang="en-GB" altLang="en-US" sz="11200" b="1" dirty="0"/>
              <a:t>) </a:t>
            </a:r>
            <a:r>
              <a:rPr lang="en-GB" altLang="en-US" sz="11200" b="1" dirty="0" err="1"/>
              <a:t>i</a:t>
            </a:r>
            <a:r>
              <a:rPr lang="en-GB" altLang="en-US" sz="11200" b="1" dirty="0"/>
              <a:t> 32. (</a:t>
            </a:r>
            <a:r>
              <a:rPr lang="en-GB" altLang="en-US" sz="11200" b="1" dirty="0" err="1"/>
              <a:t>Finansijska</a:t>
            </a:r>
            <a:endParaRPr lang="en-GB" altLang="en-US" sz="11200" b="1" dirty="0"/>
          </a:p>
          <a:p>
            <a:pPr marL="533400" indent="-533400">
              <a:lnSpc>
                <a:spcPct val="80000"/>
              </a:lnSpc>
            </a:pPr>
            <a:r>
              <a:rPr lang="en-GB" altLang="en-US" sz="11200" b="1" dirty="0" err="1"/>
              <a:t>Kontrola</a:t>
            </a:r>
            <a:r>
              <a:rPr lang="en-GB" altLang="en-US" sz="11200" b="1" dirty="0"/>
              <a:t>).</a:t>
            </a:r>
          </a:p>
          <a:p>
            <a:pPr marL="533400" indent="-533400">
              <a:lnSpc>
                <a:spcPct val="80000"/>
              </a:lnSpc>
            </a:pPr>
            <a:r>
              <a:rPr lang="en-GB" altLang="en-US" sz="11200" b="1" dirty="0"/>
              <a:t>MEHANIZAM SKRININGA: EKSPLINATORNI I BILATERALNI  SKRINING.</a:t>
            </a:r>
          </a:p>
          <a:p>
            <a:pPr marL="533400" indent="-533400">
              <a:lnSpc>
                <a:spcPct val="80000"/>
              </a:lnSpc>
            </a:pPr>
            <a:r>
              <a:rPr lang="en-GB" altLang="en-US" sz="11200" b="1" dirty="0"/>
              <a:t>EKSPLINATORNI SKRINING: EVOPSKA KOMISIJA PREDSTAVLJA KANDIDATU PREGLED PRAVNE TEKOVINE EU.</a:t>
            </a:r>
            <a:endParaRPr lang="hr-HR" altLang="en-US" sz="11200" b="1" dirty="0"/>
          </a:p>
          <a:p>
            <a:pPr marL="533400" indent="-533400">
              <a:lnSpc>
                <a:spcPct val="80000"/>
              </a:lnSpc>
            </a:pPr>
            <a:endParaRPr lang="hr-HR" altLang="en-US" sz="10400" b="1" dirty="0"/>
          </a:p>
          <a:p>
            <a:pPr marL="0" indent="0">
              <a:lnSpc>
                <a:spcPct val="90000"/>
              </a:lnSpc>
              <a:buNone/>
            </a:pPr>
            <a:endParaRPr lang="en-US" altLang="en-US" sz="10400" b="1" dirty="0"/>
          </a:p>
          <a:p>
            <a:pPr>
              <a:lnSpc>
                <a:spcPct val="90000"/>
              </a:lnSpc>
            </a:pPr>
            <a:endParaRPr lang="en-GB" altLang="en-US" sz="11200" dirty="0" smtClean="0"/>
          </a:p>
          <a:p>
            <a:pPr marL="1371600" indent="-1371600">
              <a:lnSpc>
                <a:spcPct val="90000"/>
              </a:lnSpc>
              <a:buAutoNum type="arabicParenR"/>
            </a:pPr>
            <a:endParaRPr lang="en-GB" altLang="en-US" sz="11200" dirty="0" smtClean="0"/>
          </a:p>
          <a:p>
            <a:pPr>
              <a:lnSpc>
                <a:spcPct val="80000"/>
              </a:lnSpc>
            </a:pPr>
            <a:endParaRPr lang="en-GB" altLang="en-US" sz="112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   </a:t>
            </a:r>
            <a:endParaRPr lang="en-GB" altLang="en-US" sz="112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3154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s-Latn-BA" altLang="en-US" sz="9600" dirty="0">
                <a:solidFill>
                  <a:srgbClr val="FF0000"/>
                </a:solidFill>
              </a:rPr>
              <a:t> </a:t>
            </a:r>
            <a:r>
              <a:rPr lang="bs-Latn-BA" altLang="en-US" sz="9600" b="1" dirty="0" smtClean="0">
                <a:solidFill>
                  <a:srgbClr val="FF0000"/>
                </a:solidFill>
              </a:rPr>
              <a:t>ČLANSTVO SRBIJE U EU: DUGO „PUTOVANJE U JEVROPU“</a:t>
            </a:r>
          </a:p>
          <a:p>
            <a:pPr marL="0" indent="0">
              <a:lnSpc>
                <a:spcPct val="90000"/>
              </a:lnSpc>
              <a:buNone/>
            </a:pPr>
            <a:endParaRPr lang="bs-Latn-BA" altLang="en-US" sz="9600" b="1" dirty="0">
              <a:solidFill>
                <a:srgbClr val="FF000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rgbClr val="FF0000"/>
                </a:solidFill>
              </a:rPr>
              <a:t>21. 01. 2014</a:t>
            </a:r>
            <a:r>
              <a:rPr lang="bs-Latn-BA" altLang="en-US" sz="10400" b="1" dirty="0" smtClean="0"/>
              <a:t>. PRVA MEĐUVLADINA KONFERENCIJA IZMEĐU SRBIJE I I EU </a:t>
            </a:r>
            <a:r>
              <a:rPr lang="hr-HR" altLang="en-US" sz="10400" b="1" dirty="0" smtClean="0"/>
              <a:t>(predstavljene pregovaračke pozicije)</a:t>
            </a:r>
            <a:endParaRPr lang="en-GB" altLang="en-US" sz="10400" b="1" dirty="0" smtClean="0"/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rgbClr val="FF0000"/>
                </a:solidFill>
              </a:rPr>
              <a:t>14. 02. 2015</a:t>
            </a:r>
            <a:r>
              <a:rPr lang="bs-Latn-BA" altLang="en-US" sz="10400" b="1" dirty="0" smtClean="0"/>
              <a:t>. DRUGA MEĐUVLADINA KONFERENCIJA: OTVORENA PRVA POGLAVLJA: </a:t>
            </a:r>
            <a:r>
              <a:rPr lang="hr-HR" altLang="en-US" sz="10400" b="1" dirty="0" smtClean="0"/>
              <a:t>32 (</a:t>
            </a:r>
            <a:r>
              <a:rPr lang="hr-HR" altLang="en-US" sz="10400" b="1" i="1" dirty="0" smtClean="0"/>
              <a:t>finansijski nadzor</a:t>
            </a:r>
            <a:r>
              <a:rPr lang="hr-HR" altLang="en-US" sz="10400" b="1" dirty="0" smtClean="0"/>
              <a:t>); 35 (</a:t>
            </a:r>
            <a:r>
              <a:rPr lang="en-GB" altLang="en-US" sz="10400" b="1" dirty="0" smtClean="0"/>
              <a:t>‘</a:t>
            </a:r>
            <a:r>
              <a:rPr lang="hr-HR" altLang="en-US" sz="10400" b="1" i="1" dirty="0" smtClean="0"/>
              <a:t>ostala pitanja</a:t>
            </a:r>
            <a:r>
              <a:rPr lang="en-GB" altLang="en-US" sz="10400" b="1" i="1" dirty="0" smtClean="0"/>
              <a:t>’</a:t>
            </a:r>
            <a:r>
              <a:rPr lang="hr-HR" altLang="en-US" sz="10400" b="1" i="1" dirty="0" smtClean="0"/>
              <a:t>: normalizacija sa Kosovom</a:t>
            </a:r>
            <a:r>
              <a:rPr lang="hr-HR" altLang="en-US" sz="10400" b="1" dirty="0" smtClean="0"/>
              <a:t>).</a:t>
            </a:r>
          </a:p>
          <a:p>
            <a:pPr marL="533400" indent="-533400">
              <a:lnSpc>
                <a:spcPct val="80000"/>
              </a:lnSpc>
            </a:pPr>
            <a:r>
              <a:rPr lang="hr-HR" altLang="en-US" sz="10400" b="1" dirty="0" smtClean="0">
                <a:solidFill>
                  <a:srgbClr val="FF0000"/>
                </a:solidFill>
              </a:rPr>
              <a:t>Do 11. 12. 2017</a:t>
            </a:r>
            <a:r>
              <a:rPr lang="hr-HR" altLang="en-US" sz="10400" b="1" dirty="0" smtClean="0"/>
              <a:t>: OTVORENO UKUPNO </a:t>
            </a:r>
            <a:r>
              <a:rPr lang="hr-HR" altLang="en-US" sz="10400" b="1" dirty="0" smtClean="0">
                <a:solidFill>
                  <a:srgbClr val="FF0000"/>
                </a:solidFill>
              </a:rPr>
              <a:t>12 POGLAVLJA</a:t>
            </a:r>
            <a:r>
              <a:rPr lang="hr-HR" altLang="en-US" sz="10400" b="1" dirty="0" smtClean="0"/>
              <a:t>:</a:t>
            </a:r>
          </a:p>
          <a:p>
            <a:pPr marL="533400" indent="-533400">
              <a:lnSpc>
                <a:spcPct val="80000"/>
              </a:lnSpc>
            </a:pPr>
            <a:r>
              <a:rPr lang="hr-HR" altLang="en-US" sz="10400" b="1" dirty="0" smtClean="0"/>
              <a:t>32, 35, 23 (</a:t>
            </a:r>
            <a:r>
              <a:rPr lang="hr-HR" altLang="en-US" sz="10400" b="1" i="1" dirty="0" smtClean="0"/>
              <a:t>pravosuđe i osnovna prav</a:t>
            </a:r>
            <a:r>
              <a:rPr lang="hr-HR" altLang="en-US" sz="10400" b="1" dirty="0" smtClean="0"/>
              <a:t>a), 24 (</a:t>
            </a:r>
            <a:r>
              <a:rPr lang="hr-HR" altLang="en-US" sz="10400" b="1" i="1" dirty="0" smtClean="0"/>
              <a:t>pravda, sloboda, bezbednost</a:t>
            </a:r>
            <a:r>
              <a:rPr lang="hr-HR" altLang="en-US" sz="10400" b="1" dirty="0" smtClean="0"/>
              <a:t>);</a:t>
            </a:r>
            <a:r>
              <a:rPr lang="en-GB" altLang="en-US" sz="10400" b="1" dirty="0" smtClean="0"/>
              <a:t> 5 (</a:t>
            </a:r>
            <a:r>
              <a:rPr lang="en-GB" altLang="en-US" sz="10400" b="1" i="1" dirty="0" err="1" smtClean="0"/>
              <a:t>javne</a:t>
            </a:r>
            <a:r>
              <a:rPr lang="en-GB" altLang="en-US" sz="10400" b="1" i="1" dirty="0" smtClean="0"/>
              <a:t> </a:t>
            </a:r>
            <a:r>
              <a:rPr lang="en-GB" altLang="en-US" sz="10400" b="1" i="1" dirty="0" err="1" smtClean="0"/>
              <a:t>nabavke</a:t>
            </a:r>
            <a:r>
              <a:rPr lang="en-GB" altLang="en-US" sz="10400" b="1" dirty="0" smtClean="0"/>
              <a:t>), 25 (</a:t>
            </a:r>
            <a:r>
              <a:rPr lang="en-GB" altLang="en-US" sz="10400" b="1" i="1" dirty="0" err="1" smtClean="0"/>
              <a:t>nauka</a:t>
            </a:r>
            <a:r>
              <a:rPr lang="en-GB" altLang="en-US" sz="10400" b="1" i="1" dirty="0" smtClean="0"/>
              <a:t> </a:t>
            </a:r>
            <a:r>
              <a:rPr lang="bs-Latn-BA" altLang="en-US" sz="10400" b="1" i="1" dirty="0" smtClean="0"/>
              <a:t>i</a:t>
            </a:r>
            <a:r>
              <a:rPr lang="en-GB" altLang="en-US" sz="10400" b="1" i="1" dirty="0" smtClean="0"/>
              <a:t> </a:t>
            </a:r>
            <a:r>
              <a:rPr lang="en-GB" altLang="en-US" sz="10400" b="1" i="1" dirty="0" err="1" smtClean="0"/>
              <a:t>istra</a:t>
            </a:r>
            <a:r>
              <a:rPr lang="bs-Latn-BA" altLang="en-US" sz="10400" b="1" i="1" dirty="0" smtClean="0"/>
              <a:t>živanje</a:t>
            </a:r>
            <a:r>
              <a:rPr lang="bs-Latn-BA" altLang="en-US" sz="10400" b="1" dirty="0" smtClean="0"/>
              <a:t>); 20 (</a:t>
            </a:r>
            <a:r>
              <a:rPr lang="bs-Latn-BA" altLang="en-US" sz="10400" b="1" i="1" dirty="0" smtClean="0"/>
              <a:t>preduzetništvo i industrijska politika</a:t>
            </a:r>
            <a:r>
              <a:rPr lang="bs-Latn-BA" altLang="en-US" sz="10400" b="1" dirty="0" smtClean="0"/>
              <a:t>); 26 (</a:t>
            </a:r>
            <a:r>
              <a:rPr lang="bs-Latn-BA" altLang="en-US" sz="10400" b="1" i="1" dirty="0" smtClean="0"/>
              <a:t>obrazovanje i kultura</a:t>
            </a:r>
            <a:r>
              <a:rPr lang="bs-Latn-BA" altLang="en-US" sz="10400" b="1" dirty="0" smtClean="0"/>
              <a:t>); 7 (</a:t>
            </a:r>
            <a:r>
              <a:rPr lang="bs-Latn-BA" altLang="en-US" sz="10400" b="1" i="1" dirty="0" smtClean="0"/>
              <a:t>pravo intelektualne svojine</a:t>
            </a:r>
            <a:r>
              <a:rPr lang="bs-Latn-BA" altLang="en-US" sz="10400" b="1" dirty="0" smtClean="0"/>
              <a:t>); 29 (</a:t>
            </a:r>
            <a:r>
              <a:rPr lang="bs-Latn-BA" altLang="en-US" sz="10400" b="1" i="1" dirty="0" smtClean="0"/>
              <a:t>carinska unija</a:t>
            </a:r>
            <a:r>
              <a:rPr lang="bs-Latn-BA" altLang="en-US" sz="10400" b="1" dirty="0" smtClean="0"/>
              <a:t>); 6 (</a:t>
            </a:r>
            <a:r>
              <a:rPr lang="bs-Latn-BA" altLang="en-US" sz="10400" b="1" i="1" dirty="0" smtClean="0"/>
              <a:t>pravo privrednih društava</a:t>
            </a:r>
            <a:r>
              <a:rPr lang="bs-Latn-BA" altLang="en-US" sz="10400" b="1" dirty="0" smtClean="0"/>
              <a:t>); i 30 (</a:t>
            </a:r>
            <a:r>
              <a:rPr lang="bs-Latn-BA" altLang="en-US" sz="10400" b="1" i="1" dirty="0" smtClean="0"/>
              <a:t>ekonomski odnosi sa inostranstvom</a:t>
            </a:r>
            <a:r>
              <a:rPr lang="bs-Latn-BA" altLang="en-US" sz="10400" b="1" dirty="0" smtClean="0"/>
              <a:t>). </a:t>
            </a:r>
            <a:r>
              <a:rPr lang="hr-HR" altLang="en-US" sz="10400" b="1" dirty="0" smtClean="0"/>
              <a:t> </a:t>
            </a:r>
          </a:p>
          <a:p>
            <a:pPr marL="533400" indent="-533400">
              <a:lnSpc>
                <a:spcPct val="80000"/>
              </a:lnSpc>
            </a:pPr>
            <a:endParaRPr lang="en-GB" altLang="en-US" sz="11200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dirty="0">
                <a:solidFill>
                  <a:schemeClr val="bg1"/>
                </a:solidFill>
              </a:rPr>
              <a:t> </a:t>
            </a:r>
            <a:r>
              <a:rPr lang="en-GB" altLang="en-US" sz="11200" dirty="0" smtClean="0">
                <a:solidFill>
                  <a:schemeClr val="bg1"/>
                </a:solidFill>
              </a:rPr>
              <a:t>   </a:t>
            </a:r>
            <a:endParaRPr lang="en-GB" altLang="en-US" sz="11200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9982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s-Latn-BA" altLang="en-US" sz="9600" dirty="0">
                <a:solidFill>
                  <a:srgbClr val="FF0000"/>
                </a:solidFill>
              </a:rPr>
              <a:t> </a:t>
            </a:r>
            <a:r>
              <a:rPr lang="bs-Latn-BA" altLang="en-US" sz="9600" b="1" dirty="0" smtClean="0">
                <a:solidFill>
                  <a:srgbClr val="FF0000"/>
                </a:solidFill>
              </a:rPr>
              <a:t>ČLANSTVO SRBIJE U EU: DUGO „PUTOVANJE U JEVROPU“</a:t>
            </a:r>
          </a:p>
          <a:p>
            <a:pPr marL="0" indent="0">
              <a:lnSpc>
                <a:spcPct val="90000"/>
              </a:lnSpc>
              <a:buNone/>
            </a:pPr>
            <a:endParaRPr lang="bs-Latn-BA" altLang="en-US" sz="9600" b="1" dirty="0">
              <a:solidFill>
                <a:srgbClr val="FF000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bs-Latn-BA" altLang="en-US" sz="11200" b="1" dirty="0" smtClean="0">
                <a:solidFill>
                  <a:srgbClr val="FF0000"/>
                </a:solidFill>
              </a:rPr>
              <a:t>KLJUČNI </a:t>
            </a:r>
            <a:r>
              <a:rPr lang="bs-Latn-BA" altLang="en-US" sz="11200" b="1" dirty="0" smtClean="0">
                <a:solidFill>
                  <a:schemeClr val="bg1"/>
                </a:solidFill>
              </a:rPr>
              <a:t>IZAZOVI U PREGOVORIMA: POGLAVLJA, 30, 23.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1200" b="1" dirty="0" smtClean="0">
                <a:solidFill>
                  <a:schemeClr val="bg1"/>
                </a:solidFill>
              </a:rPr>
              <a:t>ZATVARANJE POGLAVLJA 30: „</a:t>
            </a:r>
            <a:r>
              <a:rPr lang="bs-Latn-BA" altLang="en-US" sz="11200" b="1" dirty="0" smtClean="0">
                <a:solidFill>
                  <a:srgbClr val="FF0000"/>
                </a:solidFill>
              </a:rPr>
              <a:t>SVEOBUHVATNI SPORAZUM SA KOSOVOM“</a:t>
            </a:r>
            <a:r>
              <a:rPr lang="bs-Latn-BA" altLang="en-US" sz="11200" b="1" dirty="0" smtClean="0">
                <a:solidFill>
                  <a:schemeClr val="bg1"/>
                </a:solidFill>
              </a:rPr>
              <a:t> (NE NUŽNO I DE IURE PRIZNANJE): STRANE SE OBAVEZUJU DA NEĆE JEDNA DRUGU OMETATI NA PUTU EVROPSKIH INTEGRACIJA I ČLANSTVU U DRUGE MEĐUNARODNE ORGANIZACIJE (UKLJUČUJUĆI I UJEDINJENE NACIJE).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1200" b="1" dirty="0" smtClean="0">
                <a:solidFill>
                  <a:schemeClr val="bg1"/>
                </a:solidFill>
              </a:rPr>
              <a:t>ZAHTEVA </a:t>
            </a:r>
            <a:r>
              <a:rPr lang="bs-Latn-BA" altLang="en-US" sz="11200" b="1" dirty="0" smtClean="0">
                <a:solidFill>
                  <a:srgbClr val="FF0000"/>
                </a:solidFill>
              </a:rPr>
              <a:t>PROMENU USTAVA </a:t>
            </a:r>
            <a:r>
              <a:rPr lang="bs-Latn-BA" altLang="en-US" sz="11200" b="1" dirty="0" smtClean="0">
                <a:solidFill>
                  <a:schemeClr val="bg1"/>
                </a:solidFill>
              </a:rPr>
              <a:t>(ILI TUMAČENJE </a:t>
            </a:r>
            <a:r>
              <a:rPr lang="bs-Latn-BA" altLang="en-US" sz="11200" b="1" dirty="0" smtClean="0">
                <a:solidFill>
                  <a:srgbClr val="FF0000"/>
                </a:solidFill>
              </a:rPr>
              <a:t>USTAVNOG SUDA </a:t>
            </a:r>
            <a:r>
              <a:rPr lang="bs-Latn-BA" altLang="en-US" sz="11200" b="1" dirty="0" smtClean="0">
                <a:solidFill>
                  <a:schemeClr val="bg1"/>
                </a:solidFill>
              </a:rPr>
              <a:t>DA PREAMBULA USTAVA NIJE PRAVNO OBAVEZUJUĆA)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.</a:t>
            </a:r>
            <a:r>
              <a:rPr lang="bs-Latn-BA" altLang="en-US" sz="11200" b="1" dirty="0" smtClean="0">
                <a:solidFill>
                  <a:schemeClr val="bg1"/>
                </a:solidFill>
              </a:rPr>
              <a:t>  </a:t>
            </a:r>
            <a:endParaRPr lang="en-GB" altLang="en-US" sz="112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1200" b="1" dirty="0">
                <a:solidFill>
                  <a:schemeClr val="bg1"/>
                </a:solidFill>
              </a:rPr>
              <a:t> </a:t>
            </a:r>
            <a:r>
              <a:rPr lang="en-GB" altLang="en-US" sz="11200" b="1" dirty="0" smtClean="0">
                <a:solidFill>
                  <a:schemeClr val="bg1"/>
                </a:solidFill>
              </a:rPr>
              <a:t>   </a:t>
            </a:r>
            <a:endParaRPr lang="en-GB" altLang="en-US" sz="11200" b="1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9105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s-Latn-BA" altLang="en-US" sz="9600" dirty="0">
                <a:solidFill>
                  <a:srgbClr val="FF0000"/>
                </a:solidFill>
              </a:rPr>
              <a:t> </a:t>
            </a:r>
            <a:r>
              <a:rPr lang="bs-Latn-BA" altLang="en-US" sz="9600" b="1" dirty="0" smtClean="0">
                <a:solidFill>
                  <a:srgbClr val="FF0000"/>
                </a:solidFill>
              </a:rPr>
              <a:t>ČLANSTVO SRBIJE U EU: DUGO „PUTOVANJE U JEVROPU“</a:t>
            </a:r>
          </a:p>
          <a:p>
            <a:pPr marL="0" indent="0">
              <a:lnSpc>
                <a:spcPct val="90000"/>
              </a:lnSpc>
              <a:buNone/>
            </a:pPr>
            <a:endParaRPr lang="bs-Latn-BA" altLang="en-US" sz="9600" b="1" dirty="0">
              <a:solidFill>
                <a:srgbClr val="FF000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rgbClr val="FF0000"/>
                </a:solidFill>
              </a:rPr>
              <a:t>KLJUČNI 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IZAZOVI U PREGOVORIMA: POGLAVLJE: 23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rgbClr val="FF0000"/>
                </a:solidFill>
              </a:rPr>
              <a:t>25. 09. 2015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. EVROPSKA KOMISIJA DALA POZITIVNO MIŠLJENJE NA PREDLOG AKCIONOG PLANA ZA POGLAVLJE 23.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rgbClr val="FF0000"/>
                </a:solidFill>
              </a:rPr>
              <a:t>7. 05. 2016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. VLADA (</a:t>
            </a:r>
            <a:r>
              <a:rPr lang="bs-Latn-BA" altLang="en-US" sz="10400" b="1" i="1" dirty="0" smtClean="0">
                <a:solidFill>
                  <a:schemeClr val="bg1"/>
                </a:solidFill>
              </a:rPr>
              <a:t>u tehničkom mandatu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) USVOJILA AKCIONI PLAN – KADA SU ROKOVI ZA POJEDINE MERE U AKCIONOM PLANU VEĆ PROŠLI.  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AKCIONI PLAN: SKUP MERA  U OBLASTI PRAVOSUĐA, OSNOVNIH PRAVA I KORUPCIJE (strategije, zakoni, podizanje kapaciteta, itd)</a:t>
            </a:r>
            <a:r>
              <a:rPr lang="bs-Latn-BA" altLang="en-US" sz="10400" b="1" dirty="0" smtClean="0">
                <a:solidFill>
                  <a:srgbClr val="FF0000"/>
                </a:solidFill>
              </a:rPr>
              <a:t>. 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ISPUNJAVANJE POJEDINIH MERA (</a:t>
            </a:r>
            <a:r>
              <a:rPr lang="bs-Latn-BA" altLang="en-US" sz="10400" b="1" i="1" dirty="0" smtClean="0">
                <a:solidFill>
                  <a:schemeClr val="bg1"/>
                </a:solidFill>
              </a:rPr>
              <a:t>način izbora sudija i tužilaca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) ZAHTEVA IZMENE U USTAVU. </a:t>
            </a:r>
            <a:endParaRPr lang="en-GB" altLang="en-US" sz="104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>
                <a:solidFill>
                  <a:schemeClr val="bg1"/>
                </a:solidFill>
              </a:rPr>
              <a:t> 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   </a:t>
            </a:r>
            <a:endParaRPr lang="en-GB" altLang="en-US" sz="10400" b="1" dirty="0" smtClean="0"/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7501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s-Latn-BA" altLang="en-US" sz="9600" dirty="0">
                <a:solidFill>
                  <a:srgbClr val="FF0000"/>
                </a:solidFill>
              </a:rPr>
              <a:t> </a:t>
            </a:r>
            <a:r>
              <a:rPr lang="bs-Latn-BA" altLang="en-US" sz="10400" b="1" dirty="0" smtClean="0">
                <a:solidFill>
                  <a:srgbClr val="FF0000"/>
                </a:solidFill>
              </a:rPr>
              <a:t>ČLANSTVO SRBIJE U EU: DUGO „PUTOVANJE U JEVROPU“</a:t>
            </a:r>
          </a:p>
          <a:p>
            <a:pPr marL="0" indent="0">
              <a:lnSpc>
                <a:spcPct val="90000"/>
              </a:lnSpc>
              <a:buNone/>
            </a:pPr>
            <a:endParaRPr lang="bs-Latn-BA" altLang="en-US" sz="10400" b="1" dirty="0">
              <a:solidFill>
                <a:srgbClr val="FF000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rgbClr val="FF0000"/>
                </a:solidFill>
              </a:rPr>
              <a:t>REVIZIJA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 AKCIONOG PLANA ZA POGLAVLJE 23 (</a:t>
            </a:r>
            <a:r>
              <a:rPr lang="bs-Latn-BA" altLang="en-US" sz="10400" b="1" i="1" dirty="0" smtClean="0">
                <a:solidFill>
                  <a:schemeClr val="bg1"/>
                </a:solidFill>
              </a:rPr>
              <a:t>rokovi nerealno definisani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).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ISPUNJAVANJE MERA IZ AKCIONOG PLANA USLOV ZA OTVARANJE POGLAVLJA 23.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SVAKO POGLAVLJE IMA POČETNE, PROLAZNE I ZAVRŠNE INDIKATORE.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POČETNI: USLOV ZA OTVARANJE PREGOVORA, PRELAZNI ZA NASTAVAK PREGOVORA, A ZAVRŠNI ZA ZATVARANJE POGLAVLJE.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PITANJE </a:t>
            </a:r>
            <a:r>
              <a:rPr lang="bs-Latn-BA" altLang="en-US" sz="10400" b="1" dirty="0" smtClean="0">
                <a:solidFill>
                  <a:srgbClr val="FF0000"/>
                </a:solidFill>
              </a:rPr>
              <a:t>POLITIČKE VOLJE 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DA SE OSTVARE MERE U AKCIONOM PLANU. </a:t>
            </a:r>
            <a:endParaRPr lang="en-GB" altLang="en-US" sz="104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>
                <a:solidFill>
                  <a:schemeClr val="bg1"/>
                </a:solidFill>
              </a:rPr>
              <a:t> 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   </a:t>
            </a:r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6707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s-Latn-BA" altLang="en-US" sz="9600" dirty="0">
                <a:solidFill>
                  <a:srgbClr val="FF0000"/>
                </a:solidFill>
              </a:rPr>
              <a:t> </a:t>
            </a:r>
            <a:r>
              <a:rPr lang="bs-Latn-BA" altLang="en-US" sz="9600" b="1" dirty="0" smtClean="0">
                <a:solidFill>
                  <a:srgbClr val="FF0000"/>
                </a:solidFill>
              </a:rPr>
              <a:t>ČLANSTVO SRBIJE U EU: DUGO „PUTOVANJE U JEVROPU“</a:t>
            </a:r>
          </a:p>
          <a:p>
            <a:pPr marL="0" indent="0">
              <a:lnSpc>
                <a:spcPct val="90000"/>
              </a:lnSpc>
              <a:buNone/>
            </a:pPr>
            <a:endParaRPr lang="bs-Latn-BA" altLang="en-US" sz="9600" b="1" dirty="0">
              <a:solidFill>
                <a:srgbClr val="FF000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rgbClr val="FF0000"/>
                </a:solidFill>
              </a:rPr>
              <a:t>CRNA GORA: 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OTVORILA 30 PREGOVARAČKIH POGLAVLJA  I PRIVREMENO ZATVORILA 3;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rgbClr val="FF0000"/>
                </a:solidFill>
              </a:rPr>
              <a:t>SRBIJA 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OTVORILA 12, I PRIVREMENO ZATVORILA 1. 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U ROKU OD </a:t>
            </a:r>
            <a:r>
              <a:rPr lang="bs-Latn-BA" altLang="en-US" sz="10400" b="1" dirty="0" smtClean="0">
                <a:solidFill>
                  <a:srgbClr val="FF0000"/>
                </a:solidFill>
              </a:rPr>
              <a:t>ČETIRI GODINE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, KOLIKO SRBIJA PREGOVARA, CRNA GORA JE OTVORILA </a:t>
            </a:r>
            <a:r>
              <a:rPr lang="bs-Latn-BA" altLang="en-US" sz="10400" b="1" dirty="0" smtClean="0">
                <a:solidFill>
                  <a:srgbClr val="FF0000"/>
                </a:solidFill>
              </a:rPr>
              <a:t>22 POGLAVLJA 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– IAKO SU REZULTATI POČETNOG SKRININGA BILI </a:t>
            </a:r>
            <a:r>
              <a:rPr lang="bs-Latn-BA" altLang="en-US" sz="10400" b="1" dirty="0" smtClean="0">
                <a:solidFill>
                  <a:srgbClr val="FF0000"/>
                </a:solidFill>
              </a:rPr>
              <a:t>POVOLJNIJI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 ZA SRBIJU, NEGO CRNU GORU.  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ZEMLJE KOJE SU UŠLE U EU 2004 GODINE, HRVATSKA, RUMUNIJA, BUGARSKA – U PRVE </a:t>
            </a:r>
            <a:r>
              <a:rPr lang="bs-Latn-BA" altLang="en-US" sz="10400" b="1" dirty="0" smtClean="0">
                <a:solidFill>
                  <a:srgbClr val="FF0000"/>
                </a:solidFill>
              </a:rPr>
              <a:t>TRI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 GODINE OTVORILE </a:t>
            </a:r>
            <a:r>
              <a:rPr lang="bs-Latn-BA" altLang="en-US" sz="10400" b="1" dirty="0" smtClean="0">
                <a:solidFill>
                  <a:srgbClr val="FF0000"/>
                </a:solidFill>
              </a:rPr>
              <a:t>SVA POGLAVLJA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. </a:t>
            </a:r>
          </a:p>
          <a:p>
            <a:pPr marL="533400" indent="-533400">
              <a:lnSpc>
                <a:spcPct val="8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PREGOVARAČKI PROCES 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ZA OVE ZEMLJE 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TRAJAO 4 GODINE (HRVATSKA, 6 GODINA).</a:t>
            </a:r>
            <a:endParaRPr lang="en-GB" altLang="en-US" sz="104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>
                <a:solidFill>
                  <a:schemeClr val="bg1"/>
                </a:solidFill>
              </a:rPr>
              <a:t> </a:t>
            </a:r>
            <a:r>
              <a:rPr lang="en-GB" altLang="en-US" sz="10400" b="1" dirty="0" smtClean="0">
                <a:solidFill>
                  <a:schemeClr val="bg1"/>
                </a:solidFill>
              </a:rPr>
              <a:t>   </a:t>
            </a:r>
          </a:p>
          <a:p>
            <a:pPr marL="0" indent="0">
              <a:lnSpc>
                <a:spcPct val="80000"/>
              </a:lnSpc>
              <a:buNone/>
            </a:pPr>
            <a:endParaRPr lang="hr-HR" altLang="en-US" sz="12800" dirty="0"/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19231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s-Latn-BA" altLang="en-US" sz="9600" dirty="0">
                <a:solidFill>
                  <a:srgbClr val="FF0000"/>
                </a:solidFill>
              </a:rPr>
              <a:t> </a:t>
            </a:r>
            <a:r>
              <a:rPr lang="bs-Latn-BA" altLang="en-US" sz="14400" b="1" dirty="0" smtClean="0">
                <a:solidFill>
                  <a:srgbClr val="FF0000"/>
                </a:solidFill>
              </a:rPr>
              <a:t>ČLANSTVO SRBIJE U EU: DUGO „PUTOVANJE U JEVROPU“</a:t>
            </a:r>
          </a:p>
          <a:p>
            <a:pPr marL="0" indent="0">
              <a:lnSpc>
                <a:spcPct val="90000"/>
              </a:lnSpc>
              <a:buNone/>
            </a:pPr>
            <a:endParaRPr lang="bs-Latn-BA" altLang="en-US" sz="14400" b="1" dirty="0">
              <a:solidFill>
                <a:srgbClr val="FF000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bs-Latn-BA" altLang="en-US" sz="14400" b="1" dirty="0" smtClean="0">
                <a:solidFill>
                  <a:schemeClr val="bg1"/>
                </a:solidFill>
              </a:rPr>
              <a:t>SA OVIM TEMPOM SRBIJA ĆE OTVORITI SVA PREGOVARAČKA POGLAVLJA </a:t>
            </a:r>
            <a:r>
              <a:rPr lang="bs-Latn-BA" altLang="en-US" sz="14400" b="1" dirty="0" smtClean="0">
                <a:solidFill>
                  <a:srgbClr val="FF0000"/>
                </a:solidFill>
              </a:rPr>
              <a:t>2015. GODINE – </a:t>
            </a:r>
            <a:r>
              <a:rPr lang="bs-Latn-BA" altLang="en-US" sz="14400" b="1" dirty="0" smtClean="0">
                <a:solidFill>
                  <a:schemeClr val="bg1"/>
                </a:solidFill>
              </a:rPr>
              <a:t>AKO NE DOĐE DO PREKIDA PREGOVORA.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4400" b="1" dirty="0" smtClean="0">
                <a:solidFill>
                  <a:schemeClr val="bg1"/>
                </a:solidFill>
              </a:rPr>
              <a:t>    </a:t>
            </a:r>
            <a:endParaRPr lang="en-GB" altLang="en-US" sz="144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hr-HR" altLang="en-US" sz="14400" dirty="0"/>
          </a:p>
          <a:p>
            <a:pPr marL="0" indent="0">
              <a:buNone/>
            </a:pPr>
            <a:endParaRPr lang="en-GB" sz="144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3102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s-Latn-BA" altLang="en-US" sz="9600" dirty="0">
                <a:solidFill>
                  <a:srgbClr val="FF0000"/>
                </a:solidFill>
              </a:rPr>
              <a:t> </a:t>
            </a:r>
            <a:r>
              <a:rPr lang="bs-Latn-BA" altLang="en-US" sz="10400" b="1" dirty="0" smtClean="0">
                <a:solidFill>
                  <a:srgbClr val="FF0000"/>
                </a:solidFill>
              </a:rPr>
              <a:t>ČLANSTVO SRBIJE U EU – IZAZOVI: 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bs-Latn-BA" altLang="en-US" sz="104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JOŠ </a:t>
            </a:r>
            <a:r>
              <a:rPr lang="bs-Latn-BA" altLang="en-US" sz="10400" b="1" dirty="0">
                <a:solidFill>
                  <a:schemeClr val="bg1"/>
                </a:solidFill>
              </a:rPr>
              <a:t>UVEK NE POSTOJI NEDVOSMISLENA </a:t>
            </a:r>
            <a:r>
              <a:rPr lang="bs-Latn-BA" altLang="en-US" sz="10400" b="1" dirty="0">
                <a:solidFill>
                  <a:srgbClr val="FF0000"/>
                </a:solidFill>
              </a:rPr>
              <a:t>POLITIČKA</a:t>
            </a:r>
            <a:r>
              <a:rPr lang="bs-Latn-BA" altLang="en-US" sz="10400" b="1" dirty="0">
                <a:solidFill>
                  <a:schemeClr val="bg1"/>
                </a:solidFill>
              </a:rPr>
              <a:t> VOLJA ZA ČLANSTVO U EU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;</a:t>
            </a:r>
          </a:p>
          <a:p>
            <a:pPr>
              <a:lnSpc>
                <a:spcPct val="9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„</a:t>
            </a:r>
            <a:r>
              <a:rPr lang="bs-Latn-BA" altLang="en-US" sz="10400" b="1" dirty="0">
                <a:solidFill>
                  <a:srgbClr val="FF0000"/>
                </a:solidFill>
              </a:rPr>
              <a:t>ČETIRI STUBA SPOLJNE POLITIKE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“ (KINA, RUSIJA, EU, SAD, </a:t>
            </a:r>
            <a:r>
              <a:rPr lang="bs-Latn-BA" altLang="en-US" sz="10400" b="1" i="1" dirty="0" smtClean="0">
                <a:solidFill>
                  <a:schemeClr val="bg1"/>
                </a:solidFill>
              </a:rPr>
              <a:t>opredeljene i prethodnih vlada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)</a:t>
            </a:r>
          </a:p>
          <a:p>
            <a:pPr>
              <a:lnSpc>
                <a:spcPct val="90000"/>
              </a:lnSpc>
            </a:pPr>
            <a:r>
              <a:rPr lang="bs-Latn-BA" altLang="en-US" sz="10400" b="1" dirty="0" smtClean="0">
                <a:solidFill>
                  <a:srgbClr val="FF0000"/>
                </a:solidFill>
              </a:rPr>
              <a:t>VOJNA NEUTRALNOST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: članstvo u NATO nije formalni uslov za članstvo u EU, ali sve zemlje koje su ušle u EU od 2004. godine prethodno su postale članice NATO-a. </a:t>
            </a:r>
            <a:endParaRPr lang="bs-Latn-BA" altLang="en-US" sz="104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bs-Latn-BA" altLang="en-US" sz="10400" b="1" dirty="0" smtClean="0">
                <a:solidFill>
                  <a:srgbClr val="FF0000"/>
                </a:solidFill>
              </a:rPr>
              <a:t>SLABE </a:t>
            </a:r>
            <a:r>
              <a:rPr lang="bs-Latn-BA" altLang="en-US" sz="10400" b="1" dirty="0">
                <a:solidFill>
                  <a:srgbClr val="FF0000"/>
                </a:solidFill>
              </a:rPr>
              <a:t>INSTITUCIJE </a:t>
            </a:r>
            <a:r>
              <a:rPr lang="bs-Latn-BA" altLang="en-US" sz="10400" b="1" dirty="0">
                <a:solidFill>
                  <a:schemeClr val="bg1"/>
                </a:solidFill>
              </a:rPr>
              <a:t>– POD STALNIM PRITISKOM 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POLITIKE.</a:t>
            </a:r>
          </a:p>
          <a:p>
            <a:pPr>
              <a:lnSpc>
                <a:spcPct val="90000"/>
              </a:lnSpc>
            </a:pPr>
            <a:r>
              <a:rPr lang="bs-Latn-BA" altLang="en-US" sz="10400" b="1" dirty="0" smtClean="0">
                <a:solidFill>
                  <a:schemeClr val="bg1"/>
                </a:solidFill>
              </a:rPr>
              <a:t>UTICAJ </a:t>
            </a:r>
            <a:r>
              <a:rPr lang="bs-Latn-BA" altLang="en-US" sz="10400" b="1" dirty="0" smtClean="0">
                <a:solidFill>
                  <a:srgbClr val="FF0000"/>
                </a:solidFill>
              </a:rPr>
              <a:t>STRANE SILE 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KOJOJ </a:t>
            </a:r>
            <a:r>
              <a:rPr lang="bs-Latn-BA" altLang="en-US" sz="10400" b="1" dirty="0">
                <a:solidFill>
                  <a:schemeClr val="bg1"/>
                </a:solidFill>
              </a:rPr>
              <a:t>ODGOVARA DA SRBIJA UĐE U 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EU</a:t>
            </a:r>
            <a:r>
              <a:rPr lang="bs-Latn-BA" altLang="en-US" sz="10400" b="1" dirty="0">
                <a:solidFill>
                  <a:schemeClr val="bg1"/>
                </a:solidFill>
              </a:rPr>
              <a:t> </a:t>
            </a:r>
            <a:r>
              <a:rPr lang="bs-Latn-BA" altLang="en-US" sz="10400" b="1" dirty="0" smtClean="0">
                <a:solidFill>
                  <a:schemeClr val="bg1"/>
                </a:solidFill>
              </a:rPr>
              <a:t>SAMO KAO ZASTUPNIK NJENIH INTERESA.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altLang="en-US" sz="10400" b="1" dirty="0" smtClean="0">
                <a:solidFill>
                  <a:schemeClr val="bg1"/>
                </a:solidFill>
              </a:rPr>
              <a:t>    </a:t>
            </a:r>
            <a:endParaRPr lang="en-GB" altLang="en-US" sz="104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hr-HR" altLang="en-US" sz="14400" dirty="0"/>
          </a:p>
          <a:p>
            <a:pPr marL="0" indent="0">
              <a:buNone/>
            </a:pPr>
            <a:endParaRPr lang="en-GB" sz="144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197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417638"/>
            <a:ext cx="8229600" cy="4267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u="sng" dirty="0" smtClean="0"/>
          </a:p>
          <a:p>
            <a:pPr marL="0" indent="0">
              <a:buNone/>
            </a:pPr>
            <a:r>
              <a:rPr lang="en-GB" sz="2800" b="1" dirty="0" smtClean="0">
                <a:solidFill>
                  <a:srgbClr val="FF0000"/>
                </a:solidFill>
              </a:rPr>
              <a:t>KANDIDATI ZA ČLANSTVO</a:t>
            </a:r>
            <a:r>
              <a:rPr lang="en-GB" sz="2800" b="1" dirty="0" smtClean="0"/>
              <a:t>:</a:t>
            </a:r>
            <a:br>
              <a:rPr lang="en-GB" sz="2800" b="1" dirty="0" smtClean="0"/>
            </a:br>
            <a:r>
              <a:rPr lang="en-GB" sz="2800" b="1" dirty="0" smtClean="0"/>
              <a:t>ALBANIJA, CRNA GORA, MAKEDONIJA, SRBIJA, TURSKA</a:t>
            </a:r>
            <a:r>
              <a:rPr lang="en-GB" sz="2800" dirty="0" smtClean="0"/>
              <a:t>. 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b="1" dirty="0" smtClean="0">
                <a:solidFill>
                  <a:srgbClr val="FF0000"/>
                </a:solidFill>
              </a:rPr>
              <a:t>POTENCIJALNI KANDIDATI</a:t>
            </a:r>
            <a:r>
              <a:rPr lang="en-GB" sz="2800" dirty="0" smtClean="0"/>
              <a:t>: </a:t>
            </a:r>
          </a:p>
          <a:p>
            <a:pPr marL="0" indent="0">
              <a:buNone/>
            </a:pPr>
            <a:r>
              <a:rPr lang="en-GB" sz="2800" b="1" dirty="0" smtClean="0"/>
              <a:t>BOSNA I HERCEGOVINA, KOSOVO</a:t>
            </a:r>
            <a:r>
              <a:rPr lang="en-GB" sz="2800" dirty="0" smtClean="0"/>
              <a:t>. </a:t>
            </a:r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4453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bs-Latn-BA" altLang="en-US" sz="9600" dirty="0">
                <a:solidFill>
                  <a:srgbClr val="FF0000"/>
                </a:solidFill>
              </a:rPr>
              <a:t> </a:t>
            </a:r>
            <a:r>
              <a:rPr lang="bs-Latn-BA" altLang="en-US" sz="11200" b="1" dirty="0" smtClean="0">
                <a:solidFill>
                  <a:srgbClr val="FF0000"/>
                </a:solidFill>
              </a:rPr>
              <a:t>ČLANSTVO SRBIJE U EU – IZAZOVI: </a:t>
            </a:r>
            <a:r>
              <a:rPr lang="bs-Latn-BA" altLang="en-US" sz="11200" b="1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bs-Latn-BA" altLang="en-US" sz="112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hr-HR" altLang="en-US" sz="11200" b="1" dirty="0" smtClean="0">
                <a:solidFill>
                  <a:srgbClr val="FF0000"/>
                </a:solidFill>
              </a:rPr>
              <a:t>OPADA</a:t>
            </a:r>
            <a:r>
              <a:rPr lang="hr-HR" altLang="en-US" sz="11200" b="1" dirty="0" smtClean="0"/>
              <a:t> PODRŠKA GRAĐANA: ISTRAŽIVANJE IZ 2017: 43% ZA ČLANSTVO U EU, 35% PROTIV; </a:t>
            </a:r>
          </a:p>
          <a:p>
            <a:pPr>
              <a:lnSpc>
                <a:spcPct val="80000"/>
              </a:lnSpc>
            </a:pPr>
            <a:r>
              <a:rPr lang="hr-HR" altLang="en-US" sz="11200" b="1" dirty="0" smtClean="0"/>
              <a:t>2</a:t>
            </a:r>
            <a:r>
              <a:rPr lang="en-GB" altLang="en-US" sz="11200" b="1" dirty="0" smtClean="0"/>
              <a:t>/5 GRA</a:t>
            </a:r>
            <a:r>
              <a:rPr lang="bs-Latn-BA" altLang="en-US" sz="11200" b="1" dirty="0" smtClean="0"/>
              <a:t>ĐANA SMATRA DA SRBIJA NIKADA NEĆE UĆI U EU. </a:t>
            </a:r>
          </a:p>
          <a:p>
            <a:pPr>
              <a:lnSpc>
                <a:spcPct val="80000"/>
              </a:lnSpc>
            </a:pPr>
            <a:r>
              <a:rPr lang="bs-Latn-BA" altLang="en-US" sz="11200" b="1" dirty="0" smtClean="0">
                <a:solidFill>
                  <a:srgbClr val="FF0000"/>
                </a:solidFill>
              </a:rPr>
              <a:t>NEREŠENA</a:t>
            </a:r>
            <a:r>
              <a:rPr lang="bs-Latn-BA" altLang="en-US" sz="11200" b="1" dirty="0" smtClean="0"/>
              <a:t> OTVORENA PITANJA SA SUSEDIMA (BiH, HRVATSKA).</a:t>
            </a:r>
          </a:p>
          <a:p>
            <a:pPr>
              <a:lnSpc>
                <a:spcPct val="80000"/>
              </a:lnSpc>
            </a:pPr>
            <a:r>
              <a:rPr lang="bs-Latn-BA" altLang="en-US" sz="11200" b="1" dirty="0" smtClean="0"/>
              <a:t>MOGUĆNOST DA </a:t>
            </a:r>
            <a:r>
              <a:rPr lang="bs-Latn-BA" altLang="en-US" sz="11200" b="1" dirty="0" smtClean="0">
                <a:solidFill>
                  <a:srgbClr val="FF0000"/>
                </a:solidFill>
              </a:rPr>
              <a:t>SVAKA </a:t>
            </a:r>
            <a:r>
              <a:rPr lang="bs-Latn-BA" altLang="en-US" sz="11200" b="1" dirty="0" smtClean="0"/>
              <a:t>ZEMLJA ČLANICA U BILO KOJOJ FAZI PREGOVARANJA ZAUSTAVI INTEGRACIJE. </a:t>
            </a:r>
          </a:p>
          <a:p>
            <a:pPr>
              <a:lnSpc>
                <a:spcPct val="80000"/>
              </a:lnSpc>
            </a:pPr>
            <a:r>
              <a:rPr lang="bs-Latn-BA" altLang="en-US" sz="11200" b="1" dirty="0" smtClean="0">
                <a:solidFill>
                  <a:srgbClr val="FF0000"/>
                </a:solidFill>
              </a:rPr>
              <a:t>KRIZA</a:t>
            </a:r>
            <a:r>
              <a:rPr lang="bs-Latn-BA" altLang="en-US" sz="11200" b="1" dirty="0" smtClean="0"/>
              <a:t> EVROPSKE UNIJE;</a:t>
            </a:r>
          </a:p>
          <a:p>
            <a:pPr>
              <a:lnSpc>
                <a:spcPct val="80000"/>
              </a:lnSpc>
            </a:pPr>
            <a:r>
              <a:rPr lang="bs-Latn-BA" altLang="en-US" sz="11200" b="1" dirty="0" smtClean="0">
                <a:solidFill>
                  <a:srgbClr val="FF0000"/>
                </a:solidFill>
              </a:rPr>
              <a:t>NEGATIVAN</a:t>
            </a:r>
            <a:r>
              <a:rPr lang="bs-Latn-BA" altLang="en-US" sz="11200" b="1" dirty="0" smtClean="0"/>
              <a:t> ODNOS GRAĐANA EU PREMA DALJEM ŠIRENJU UNIJE</a:t>
            </a:r>
            <a:endParaRPr lang="hr-HR" altLang="en-US" sz="11200" b="1" dirty="0"/>
          </a:p>
          <a:p>
            <a:pPr marL="0" indent="0">
              <a:buNone/>
            </a:pPr>
            <a:endParaRPr lang="en-GB" sz="144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2800" dirty="0"/>
              <a:t>	</a:t>
            </a:r>
            <a:endParaRPr lang="en-GB" sz="12800" dirty="0" smtClean="0"/>
          </a:p>
          <a:p>
            <a:pPr marL="0" indent="0">
              <a:buNone/>
            </a:pPr>
            <a:endParaRPr lang="en-GB" sz="112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9600" b="1" dirty="0" smtClean="0"/>
              <a:t>    </a:t>
            </a:r>
            <a:endParaRPr lang="en-GB" sz="96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426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b="1" dirty="0" smtClean="0">
                <a:solidFill>
                  <a:srgbClr val="FF0000"/>
                </a:solidFill>
              </a:rPr>
              <a:t>1. OPŠTI USLOVI ZA ČLANSTVO U EU</a:t>
            </a:r>
            <a:endParaRPr lang="en-GB" sz="11200" b="1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r>
              <a:rPr lang="en-GB" sz="11200" b="1" dirty="0" smtClean="0"/>
              <a:t>PREDVIĐENI VEĆ UGOVOROM O OSNIVANJU EEZ (1958) – ZAJEDNICA OTVORENA ZA PRISTUP DRUGIM EVROPSKIM DRŽAVAMA KOJE POŠTUJU NJENE PRINCIPE.  </a:t>
            </a:r>
            <a:endParaRPr lang="en-GB" sz="11200" b="1" dirty="0"/>
          </a:p>
          <a:p>
            <a:r>
              <a:rPr lang="en-GB" sz="11200" b="1" dirty="0" smtClean="0"/>
              <a:t>UGOVOR O OSNIVANJU EEZ NIJE BLIŽE RAZRAĐIVAO PROCEDURU PRIJEMA. </a:t>
            </a:r>
          </a:p>
          <a:p>
            <a:r>
              <a:rPr lang="en-GB" sz="11200" b="1" dirty="0" smtClean="0">
                <a:solidFill>
                  <a:srgbClr val="FF0000"/>
                </a:solidFill>
              </a:rPr>
              <a:t>UGOVOR IZ AMSTERDAMA </a:t>
            </a:r>
            <a:r>
              <a:rPr lang="en-GB" sz="11200" b="1" dirty="0" smtClean="0"/>
              <a:t>(1999) BLIŽE UREĐUJE USLOVE I POSTUPAK ZA ČLANSTVO U EU (OSNOV ZA PRIJEM 10 NOVIH ČLANOVA 2004. GODINE). </a:t>
            </a:r>
          </a:p>
          <a:p>
            <a:endParaRPr lang="en-GB" b="1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3336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2000" b="1" dirty="0" smtClean="0">
                <a:solidFill>
                  <a:srgbClr val="FF0000"/>
                </a:solidFill>
              </a:rPr>
              <a:t>OPŠTI USLOVI ZA ČLANSTVO U EU</a:t>
            </a:r>
            <a:endParaRPr lang="en-GB" sz="12000" dirty="0" smtClean="0"/>
          </a:p>
          <a:p>
            <a:pPr marL="0" indent="0">
              <a:buNone/>
            </a:pPr>
            <a:r>
              <a:rPr lang="en-GB" sz="12000" dirty="0" smtClean="0"/>
              <a:t> </a:t>
            </a:r>
          </a:p>
          <a:p>
            <a:r>
              <a:rPr lang="en-GB" sz="12000" b="1" dirty="0" smtClean="0"/>
              <a:t>ČLAN</a:t>
            </a:r>
            <a:r>
              <a:rPr lang="hr-HR" altLang="en-US" sz="12000" b="1" dirty="0" smtClean="0"/>
              <a:t> </a:t>
            </a:r>
            <a:r>
              <a:rPr lang="hr-HR" altLang="en-US" sz="12000" b="1" dirty="0"/>
              <a:t>49. </a:t>
            </a:r>
            <a:r>
              <a:rPr lang="en-US" altLang="en-US" sz="12000" b="1" dirty="0" smtClean="0"/>
              <a:t>UGOVORA O EU (</a:t>
            </a:r>
            <a:r>
              <a:rPr lang="en-US" altLang="en-US" sz="12000" b="1" i="1" dirty="0" err="1" smtClean="0"/>
              <a:t>Lisabonski</a:t>
            </a:r>
            <a:r>
              <a:rPr lang="en-US" altLang="en-US" sz="12000" b="1" i="1" dirty="0" smtClean="0"/>
              <a:t> </a:t>
            </a:r>
            <a:r>
              <a:rPr lang="en-US" altLang="en-US" sz="12000" b="1" i="1" dirty="0" err="1" smtClean="0"/>
              <a:t>ugovor</a:t>
            </a:r>
            <a:r>
              <a:rPr lang="en-US" altLang="en-US" sz="12000" b="1" i="1" dirty="0" smtClean="0"/>
              <a:t>, </a:t>
            </a:r>
            <a:r>
              <a:rPr lang="en-US" altLang="en-US" sz="12000" b="1" dirty="0" smtClean="0"/>
              <a:t>2009)</a:t>
            </a:r>
            <a:r>
              <a:rPr lang="en-GB" altLang="en-US" sz="12000" b="1" dirty="0"/>
              <a:t> </a:t>
            </a:r>
            <a:r>
              <a:rPr lang="en-GB" altLang="en-US" sz="12000" b="1" dirty="0" smtClean="0"/>
              <a:t>PREUZIMA OVE ODREDBE:</a:t>
            </a:r>
            <a:endParaRPr lang="hr-HR" altLang="en-US" sz="12000" b="1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2000" b="1" i="1" dirty="0"/>
              <a:t>	</a:t>
            </a:r>
            <a:r>
              <a:rPr lang="en-US" altLang="en-US" sz="12000" b="1" i="1" dirty="0" smtClean="0"/>
              <a:t>‘</a:t>
            </a:r>
            <a:r>
              <a:rPr lang="hr-HR" altLang="en-US" sz="12000" b="1" dirty="0" smtClean="0"/>
              <a:t>S</a:t>
            </a:r>
            <a:r>
              <a:rPr lang="en-GB" altLang="en-US" sz="12000" b="1" dirty="0" smtClean="0"/>
              <a:t>VAKA EVROPSKA DRŽAVA KOJA POŠTUJE NAČELA NAVEDENA U ČLANU 2. UGOVORA MOŽE DA ZATRAŽI DA POSTANE </a:t>
            </a:r>
            <a:r>
              <a:rPr lang="en-GB" altLang="en-US" sz="12000" b="1" dirty="0"/>
              <a:t>ČLANICA UNIJE’</a:t>
            </a:r>
            <a:r>
              <a:rPr lang="hr-HR" altLang="en-US" sz="12000" b="1" dirty="0"/>
              <a:t>. </a:t>
            </a:r>
            <a:endParaRPr lang="en-GB" altLang="en-US" sz="12000" b="1" dirty="0" smtClean="0"/>
          </a:p>
          <a:p>
            <a:r>
              <a:rPr lang="hr-HR" altLang="en-US" sz="12000" b="1" dirty="0" smtClean="0"/>
              <a:t>P</a:t>
            </a:r>
            <a:r>
              <a:rPr lang="en-GB" altLang="en-US" sz="12000" b="1" dirty="0" smtClean="0"/>
              <a:t>OJAM EVROPSKE DRŽAVE OBUHVATA GEOGRAFSKI POJAM</a:t>
            </a:r>
            <a:r>
              <a:rPr lang="hr-HR" altLang="en-US" sz="12000" b="1" dirty="0" smtClean="0"/>
              <a:t> </a:t>
            </a:r>
            <a:r>
              <a:rPr lang="en-GB" altLang="en-US" sz="12000" b="1" dirty="0" smtClean="0"/>
              <a:t>I</a:t>
            </a:r>
            <a:r>
              <a:rPr lang="en-US" altLang="en-US" sz="12000" b="1" dirty="0" smtClean="0"/>
              <a:t> “</a:t>
            </a:r>
            <a:r>
              <a:rPr lang="en-GB" altLang="en-US" sz="12000" b="1" dirty="0" smtClean="0"/>
              <a:t>EVROPSKI</a:t>
            </a:r>
            <a:r>
              <a:rPr lang="hr-HR" altLang="en-US" sz="12000" b="1" dirty="0" smtClean="0"/>
              <a:t> </a:t>
            </a:r>
            <a:r>
              <a:rPr lang="en-GB" altLang="en-US" sz="12000" b="1" dirty="0" smtClean="0"/>
              <a:t>IDENTITET</a:t>
            </a:r>
            <a:r>
              <a:rPr lang="en-US" altLang="en-US" sz="12000" b="1" dirty="0" smtClean="0"/>
              <a:t>”.</a:t>
            </a:r>
            <a:endParaRPr lang="hr-HR" altLang="en-US" sz="12000" b="1" dirty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endParaRPr lang="en-GB" sz="112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719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2800" b="1" dirty="0" smtClean="0">
                <a:solidFill>
                  <a:srgbClr val="FF0000"/>
                </a:solidFill>
              </a:rPr>
              <a:t>OPŠTI USLOVI ZA ČLANSTVO</a:t>
            </a:r>
            <a:r>
              <a:rPr lang="en-GB" sz="12800" dirty="0" smtClean="0"/>
              <a:t>:</a:t>
            </a:r>
          </a:p>
          <a:p>
            <a:pPr marL="0" indent="0">
              <a:buNone/>
            </a:pPr>
            <a:endParaRPr lang="en-GB" sz="128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12800" b="1" dirty="0" smtClean="0"/>
              <a:t>    </a:t>
            </a:r>
            <a:r>
              <a:rPr lang="hr-HR" altLang="en-US" sz="12800" b="1" dirty="0" smtClean="0"/>
              <a:t>Č</a:t>
            </a:r>
            <a:r>
              <a:rPr lang="en-GB" altLang="en-US" sz="12800" b="1" dirty="0" smtClean="0"/>
              <a:t>LAN</a:t>
            </a:r>
            <a:r>
              <a:rPr lang="hr-HR" altLang="en-US" sz="12800" b="1" dirty="0" smtClean="0"/>
              <a:t> </a:t>
            </a:r>
            <a:r>
              <a:rPr lang="hr-HR" altLang="en-US" sz="12800" b="1" dirty="0"/>
              <a:t>2. </a:t>
            </a:r>
            <a:r>
              <a:rPr lang="en-US" altLang="en-US" sz="12800" b="1" dirty="0" smtClean="0"/>
              <a:t>UGOVORA O EVROPSKOJ UNIJI</a:t>
            </a:r>
            <a:r>
              <a:rPr lang="hr-HR" altLang="en-US" sz="12800" b="1" dirty="0" smtClean="0"/>
              <a:t>:</a:t>
            </a:r>
            <a:endParaRPr lang="en-GB" altLang="en-US" sz="12800" b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hr-HR" altLang="en-US" sz="12800" b="1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r-HR" altLang="en-US" sz="12800" b="1" dirty="0"/>
              <a:t>    </a:t>
            </a:r>
            <a:r>
              <a:rPr lang="en-GB" altLang="en-US" sz="12800" b="1" dirty="0" smtClean="0"/>
              <a:t>‘</a:t>
            </a:r>
            <a:r>
              <a:rPr lang="hr-HR" altLang="en-US" sz="12800" b="1" dirty="0" smtClean="0"/>
              <a:t>U</a:t>
            </a:r>
            <a:r>
              <a:rPr lang="en-GB" altLang="en-US" sz="12800" b="1" dirty="0" smtClean="0"/>
              <a:t>NIJA SE ZASNIVA NA NAČELI POŠTOVANJA LJUDSKOG DIGNITETA, SLOBODE, DEMOKRATIJE, JEDNAKOSTI, POŠTOVANJA LJUDSKIH PRAVA, UKLJUČUJUĆI I </a:t>
            </a:r>
            <a:r>
              <a:rPr lang="en-GB" altLang="en-US" sz="12800" b="1" dirty="0" smtClean="0">
                <a:solidFill>
                  <a:srgbClr val="FF0000"/>
                </a:solidFill>
              </a:rPr>
              <a:t>MANJINSKA PRAVA</a:t>
            </a:r>
            <a:r>
              <a:rPr lang="en-GB" altLang="en-US" sz="12800" b="1" dirty="0" smtClean="0"/>
              <a:t>, I VLADAVINI PRAVA’</a:t>
            </a:r>
            <a:r>
              <a:rPr lang="hr-HR" altLang="en-US" sz="12800" b="1" dirty="0" smtClean="0"/>
              <a:t>.</a:t>
            </a:r>
            <a:endParaRPr lang="hr-HR" altLang="en-US" sz="12800" b="1" dirty="0"/>
          </a:p>
          <a:p>
            <a:pPr marL="0" indent="0">
              <a:buNone/>
            </a:pPr>
            <a:endParaRPr lang="en-GB" sz="14400" dirty="0" smtClean="0"/>
          </a:p>
          <a:p>
            <a:pPr marL="0" indent="0">
              <a:buNone/>
            </a:pPr>
            <a:endParaRPr lang="en-GB" sz="14400" dirty="0" smtClean="0"/>
          </a:p>
          <a:p>
            <a:pPr marL="0" indent="0">
              <a:buNone/>
            </a:pPr>
            <a:r>
              <a:rPr lang="en-GB" sz="11200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DB791-01AC-46BA-8A48-E5D06DFB213D}" type="datetime1">
              <a:rPr lang="sr-Latn-CS" smtClean="0"/>
              <a:pPr/>
              <a:t>14.12.2017.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C2ECE-98FF-4FA0-A7C5-9521FAF8929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Footer Placeholder 6"/>
          <p:cNvSpPr txBox="1">
            <a:spLocks/>
          </p:cNvSpPr>
          <p:nvPr/>
        </p:nvSpPr>
        <p:spPr>
          <a:xfrm>
            <a:off x="1524000" y="6356350"/>
            <a:ext cx="632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МОДУЛ  ’’Право и политике Европске Уније” 13. фебруар – 07. март 2015, Нови Сад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692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rgbClr val="002060"/>
      </a:dk1>
      <a:lt1>
        <a:srgbClr val="002060"/>
      </a:lt1>
      <a:dk2>
        <a:srgbClr val="002060"/>
      </a:dk2>
      <a:lt2>
        <a:srgbClr val="002060"/>
      </a:lt2>
      <a:accent1>
        <a:srgbClr val="727CA3"/>
      </a:accent1>
      <a:accent2>
        <a:srgbClr val="9FB8CD"/>
      </a:accent2>
      <a:accent3>
        <a:srgbClr val="9FB8CD"/>
      </a:accent3>
      <a:accent4>
        <a:srgbClr val="9FB8CD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2540</TotalTime>
  <Words>5656</Words>
  <Application>Microsoft Office PowerPoint</Application>
  <PresentationFormat>On-screen Show (4:3)</PresentationFormat>
  <Paragraphs>1095</Paragraphs>
  <Slides>60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4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SPORAZUM O STABILIZACIJI I PRIDRUŽIVANJU </vt:lpstr>
      <vt:lpstr>SPORAZUM O STABILIZACIJI I PRIDRUŽIVANJU </vt:lpstr>
      <vt:lpstr>SPORAZUM O STABILIZACIJI I PRIDRUŽIVANJU </vt:lpstr>
      <vt:lpstr>SPORAZUM O STABILIZACIJI I PRIDRUŽIVANJU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dragan Golubovic</cp:lastModifiedBy>
  <cp:revision>201</cp:revision>
  <dcterms:created xsi:type="dcterms:W3CDTF">2015-02-03T19:26:59Z</dcterms:created>
  <dcterms:modified xsi:type="dcterms:W3CDTF">2017-12-14T12:42:55Z</dcterms:modified>
</cp:coreProperties>
</file>